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4"/>
  </p:notesMasterIdLst>
  <p:sldIdLst>
    <p:sldId id="256" r:id="rId5"/>
    <p:sldId id="257" r:id="rId6"/>
    <p:sldId id="260" r:id="rId7"/>
    <p:sldId id="273" r:id="rId8"/>
    <p:sldId id="293" r:id="rId9"/>
    <p:sldId id="268" r:id="rId10"/>
    <p:sldId id="287" r:id="rId11"/>
    <p:sldId id="279" r:id="rId12"/>
    <p:sldId id="288" r:id="rId13"/>
    <p:sldId id="294" r:id="rId14"/>
    <p:sldId id="295" r:id="rId15"/>
    <p:sldId id="296" r:id="rId16"/>
    <p:sldId id="297" r:id="rId17"/>
    <p:sldId id="298" r:id="rId18"/>
    <p:sldId id="299" r:id="rId19"/>
    <p:sldId id="300" r:id="rId20"/>
    <p:sldId id="301" r:id="rId21"/>
    <p:sldId id="302" r:id="rId22"/>
    <p:sldId id="303" r:id="rId23"/>
    <p:sldId id="304" r:id="rId24"/>
    <p:sldId id="306" r:id="rId25"/>
    <p:sldId id="307" r:id="rId26"/>
    <p:sldId id="308" r:id="rId27"/>
    <p:sldId id="310" r:id="rId28"/>
    <p:sldId id="311" r:id="rId29"/>
    <p:sldId id="312" r:id="rId30"/>
    <p:sldId id="313" r:id="rId31"/>
    <p:sldId id="314" r:id="rId32"/>
    <p:sldId id="27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A7E0"/>
    <a:srgbClr val="F2B55F"/>
    <a:srgbClr val="F9BA7F"/>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78"/>
    <p:restoredTop sz="83278"/>
  </p:normalViewPr>
  <p:slideViewPr>
    <p:cSldViewPr snapToGrid="0" snapToObjects="1">
      <p:cViewPr varScale="1">
        <p:scale>
          <a:sx n="60" d="100"/>
          <a:sy n="60" d="100"/>
        </p:scale>
        <p:origin x="708" y="8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4D1980BE-3218-432D-A3BD-828134CF0CCA}"/>
    <pc:docChg chg="modSld">
      <pc:chgData name="Chloe Purcell" userId="63a8ec87-d6be-4446-b9e6-222d5ad8c2bd" providerId="ADAL" clId="{4D1980BE-3218-432D-A3BD-828134CF0CCA}" dt="2020-11-12T08:46:10.754" v="1" actId="20577"/>
      <pc:docMkLst>
        <pc:docMk/>
      </pc:docMkLst>
      <pc:sldChg chg="modNotesTx">
        <pc:chgData name="Chloe Purcell" userId="63a8ec87-d6be-4446-b9e6-222d5ad8c2bd" providerId="ADAL" clId="{4D1980BE-3218-432D-A3BD-828134CF0CCA}" dt="2020-11-12T08:46:10.754" v="1"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https://youtu.be/sQ-8b4tjv-w</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1816794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930265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1723812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90254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925240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2058768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3594259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17</a:t>
            </a:fld>
            <a:endParaRPr lang="en-US"/>
          </a:p>
        </p:txBody>
      </p:sp>
    </p:spTree>
    <p:extLst>
      <p:ext uri="{BB962C8B-B14F-4D97-AF65-F5344CB8AC3E}">
        <p14:creationId xmlns:p14="http://schemas.microsoft.com/office/powerpoint/2010/main" val="1806408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18</a:t>
            </a:fld>
            <a:endParaRPr lang="en-US"/>
          </a:p>
        </p:txBody>
      </p:sp>
    </p:spTree>
    <p:extLst>
      <p:ext uri="{BB962C8B-B14F-4D97-AF65-F5344CB8AC3E}">
        <p14:creationId xmlns:p14="http://schemas.microsoft.com/office/powerpoint/2010/main" val="3663510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19</a:t>
            </a:fld>
            <a:endParaRPr lang="en-US"/>
          </a:p>
        </p:txBody>
      </p:sp>
    </p:spTree>
    <p:extLst>
      <p:ext uri="{BB962C8B-B14F-4D97-AF65-F5344CB8AC3E}">
        <p14:creationId xmlns:p14="http://schemas.microsoft.com/office/powerpoint/2010/main" val="4133734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20</a:t>
            </a:fld>
            <a:endParaRPr lang="en-US"/>
          </a:p>
        </p:txBody>
      </p:sp>
    </p:spTree>
    <p:extLst>
      <p:ext uri="{BB962C8B-B14F-4D97-AF65-F5344CB8AC3E}">
        <p14:creationId xmlns:p14="http://schemas.microsoft.com/office/powerpoint/2010/main" val="86768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21</a:t>
            </a:fld>
            <a:endParaRPr lang="en-US"/>
          </a:p>
        </p:txBody>
      </p:sp>
    </p:spTree>
    <p:extLst>
      <p:ext uri="{BB962C8B-B14F-4D97-AF65-F5344CB8AC3E}">
        <p14:creationId xmlns:p14="http://schemas.microsoft.com/office/powerpoint/2010/main" val="1937478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22</a:t>
            </a:fld>
            <a:endParaRPr lang="en-US"/>
          </a:p>
        </p:txBody>
      </p:sp>
    </p:spTree>
    <p:extLst>
      <p:ext uri="{BB962C8B-B14F-4D97-AF65-F5344CB8AC3E}">
        <p14:creationId xmlns:p14="http://schemas.microsoft.com/office/powerpoint/2010/main" val="1086890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23</a:t>
            </a:fld>
            <a:endParaRPr lang="en-US"/>
          </a:p>
        </p:txBody>
      </p:sp>
    </p:spTree>
    <p:extLst>
      <p:ext uri="{BB962C8B-B14F-4D97-AF65-F5344CB8AC3E}">
        <p14:creationId xmlns:p14="http://schemas.microsoft.com/office/powerpoint/2010/main" val="257194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24</a:t>
            </a:fld>
            <a:endParaRPr lang="en-US"/>
          </a:p>
        </p:txBody>
      </p:sp>
    </p:spTree>
    <p:extLst>
      <p:ext uri="{BB962C8B-B14F-4D97-AF65-F5344CB8AC3E}">
        <p14:creationId xmlns:p14="http://schemas.microsoft.com/office/powerpoint/2010/main" val="205089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25</a:t>
            </a:fld>
            <a:endParaRPr lang="en-US"/>
          </a:p>
        </p:txBody>
      </p:sp>
    </p:spTree>
    <p:extLst>
      <p:ext uri="{BB962C8B-B14F-4D97-AF65-F5344CB8AC3E}">
        <p14:creationId xmlns:p14="http://schemas.microsoft.com/office/powerpoint/2010/main" val="623546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26</a:t>
            </a:fld>
            <a:endParaRPr lang="en-US"/>
          </a:p>
        </p:txBody>
      </p:sp>
    </p:spTree>
    <p:extLst>
      <p:ext uri="{BB962C8B-B14F-4D97-AF65-F5344CB8AC3E}">
        <p14:creationId xmlns:p14="http://schemas.microsoft.com/office/powerpoint/2010/main" val="3355102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27</a:t>
            </a:fld>
            <a:endParaRPr lang="en-US"/>
          </a:p>
        </p:txBody>
      </p:sp>
    </p:spTree>
    <p:extLst>
      <p:ext uri="{BB962C8B-B14F-4D97-AF65-F5344CB8AC3E}">
        <p14:creationId xmlns:p14="http://schemas.microsoft.com/office/powerpoint/2010/main" val="245738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28</a:t>
            </a:fld>
            <a:endParaRPr lang="en-US"/>
          </a:p>
        </p:txBody>
      </p:sp>
    </p:spTree>
    <p:extLst>
      <p:ext uri="{BB962C8B-B14F-4D97-AF65-F5344CB8AC3E}">
        <p14:creationId xmlns:p14="http://schemas.microsoft.com/office/powerpoint/2010/main" val="3149825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29</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2917113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614594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2355725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450669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6. Quiz: Crime and Exploitation</a:t>
            </a:r>
            <a:endParaRPr lang="en-US" dirty="0"/>
          </a:p>
          <a:p>
            <a:pPr rtl="0"/>
            <a:endParaRPr lang="en-GB" b="0" dirty="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1189853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353126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https://crimestoppers-uk.org/give-informatio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Exploitation</a:t>
            </a:r>
            <a:br>
              <a:rPr lang="en-US" sz="5400" dirty="0">
                <a:solidFill>
                  <a:srgbClr val="FFFFFF"/>
                </a:solidFill>
              </a:rPr>
            </a:br>
            <a:r>
              <a:rPr lang="en-US" sz="5400" dirty="0">
                <a:solidFill>
                  <a:srgbClr val="FFFFFF"/>
                </a:solidFill>
              </a:rPr>
              <a:t>Rob and Tyrone – Lesson Three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descr="A picture containing girl, holding, person, table&#10;&#10;Description automatically generated">
            <a:extLst>
              <a:ext uri="{FF2B5EF4-FFF2-40B4-BE49-F238E27FC236}">
                <a16:creationId xmlns:a16="http://schemas.microsoft.com/office/drawing/2014/main" id="{BFA6F7C4-6995-0A4C-BC5F-3E4B0AC1145F}"/>
              </a:ext>
            </a:extLst>
          </p:cNvPr>
          <p:cNvPicPr>
            <a:picLocks noChangeAspect="1"/>
          </p:cNvPicPr>
          <p:nvPr/>
        </p:nvPicPr>
        <p:blipFill>
          <a:blip r:embed="rId5"/>
          <a:stretch>
            <a:fillRect/>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171593" cy="839689"/>
          </a:xfrm>
        </p:spPr>
        <p:txBody>
          <a:bodyPr vert="horz" lIns="91440" tIns="45720" rIns="91440" bIns="45720" rtlCol="0">
            <a:normAutofit/>
          </a:bodyPr>
          <a:lstStyle/>
          <a:p>
            <a:r>
              <a:rPr lang="en-GB" sz="4000" b="1" dirty="0">
                <a:solidFill>
                  <a:srgbClr val="18A7E0"/>
                </a:solidFill>
                <a:latin typeface="+mn-lt"/>
              </a:rPr>
              <a:t>1. What is the best definition of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312620"/>
            <a:ext cx="5904749" cy="5326135"/>
          </a:xfrm>
        </p:spPr>
        <p:txBody>
          <a:bodyPr tIns="0" bIns="0">
            <a:normAutofit/>
          </a:bodyPr>
          <a:lstStyle/>
          <a:p>
            <a:pPr marL="98425" lvl="1" indent="0" fontAlgn="base">
              <a:buNone/>
            </a:pPr>
            <a:r>
              <a:rPr lang="en-GB" i="1" dirty="0">
                <a:solidFill>
                  <a:srgbClr val="18A7E0"/>
                </a:solidFill>
              </a:rPr>
              <a:t>c.</a:t>
            </a:r>
            <a:r>
              <a:rPr lang="en-GB" dirty="0"/>
              <a:t> </a:t>
            </a:r>
            <a:r>
              <a:rPr lang="en-GB" i="1" dirty="0">
                <a:solidFill>
                  <a:srgbClr val="18A7E0"/>
                </a:solidFill>
              </a:rPr>
              <a:t>A form of exploitation where people take over a vulnerable person’s home and use the property to facilitate crime and further exploitation. It takes the name from cuckoos who take over the nests of other birds.</a:t>
            </a:r>
          </a:p>
          <a:p>
            <a:pPr marL="98425" lvl="1" indent="0" fontAlgn="base">
              <a:buNone/>
            </a:pPr>
            <a:endParaRPr lang="en-GB" dirty="0"/>
          </a:p>
          <a:p>
            <a:pPr marL="98425" lvl="1" indent="0" fontAlgn="base">
              <a:buNone/>
            </a:pPr>
            <a:r>
              <a:rPr lang="en-GB" dirty="0"/>
              <a:t>Children and young people exploited by criminal gangs are often forced to move into cuckooed properties, cutting them off from accessing education, healthcare, and even food.</a:t>
            </a:r>
          </a:p>
          <a:p>
            <a:pPr marL="98425" lvl="1" indent="0" fontAlgn="base">
              <a:buNone/>
            </a:pPr>
            <a:endParaRPr lang="en-GB" dirty="0"/>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5608" y="1165982"/>
            <a:ext cx="6263142" cy="3933451"/>
          </a:xfrm>
          <a:prstGeom prst="rect">
            <a:avLst/>
          </a:prstGeom>
          <a:effectLst>
            <a:softEdge rad="533400"/>
          </a:effectLst>
        </p:spPr>
      </p:pic>
    </p:spTree>
    <p:extLst>
      <p:ext uri="{BB962C8B-B14F-4D97-AF65-F5344CB8AC3E}">
        <p14:creationId xmlns:p14="http://schemas.microsoft.com/office/powerpoint/2010/main" val="1817727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287922"/>
            <a:ext cx="11551640" cy="839689"/>
          </a:xfrm>
        </p:spPr>
        <p:txBody>
          <a:bodyPr vert="horz" lIns="91440" tIns="45720" rIns="91440" bIns="45720" rtlCol="0">
            <a:noAutofit/>
          </a:bodyPr>
          <a:lstStyle/>
          <a:p>
            <a:r>
              <a:rPr lang="en-GB" sz="4000" b="1" dirty="0">
                <a:solidFill>
                  <a:srgbClr val="18A7E0"/>
                </a:solidFill>
                <a:latin typeface="+mn-lt"/>
              </a:rPr>
              <a:t>2. Who is most vulnerable to being exploited through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312620"/>
            <a:ext cx="5791680" cy="5326135"/>
          </a:xfrm>
        </p:spPr>
        <p:txBody>
          <a:bodyPr tIns="0" bIns="0">
            <a:normAutofit/>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Already vulnerable, often lonely and socially isolated adults and young people.</a:t>
            </a:r>
          </a:p>
          <a:p>
            <a:pPr marL="577850" lvl="1" indent="-395288" fontAlgn="base">
              <a:buAutoNum type="alphaLcPeriod"/>
            </a:pPr>
            <a:endParaRPr lang="en-GB" dirty="0"/>
          </a:p>
          <a:p>
            <a:pPr marL="577850" lvl="1" indent="-395288" fontAlgn="base">
              <a:buAutoNum type="alphaLcPeriod"/>
            </a:pPr>
            <a:r>
              <a:rPr lang="en-GB" dirty="0"/>
              <a:t>Individuals who are confident, involved in their communities and with a wide support network.</a:t>
            </a:r>
          </a:p>
          <a:p>
            <a:pPr marL="577850" lvl="1" indent="-395288" fontAlgn="base">
              <a:buAutoNum type="alphaLcPeriod"/>
            </a:pPr>
            <a:endParaRPr lang="en-GB" dirty="0"/>
          </a:p>
          <a:p>
            <a:pPr marL="577850" lvl="1" indent="-395288" fontAlgn="base">
              <a:buAutoNum type="alphaLcPeriod"/>
            </a:pPr>
            <a:r>
              <a:rPr lang="en-GB" dirty="0"/>
              <a:t>Anyone.</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2665" r="2665"/>
          <a:stretch/>
        </p:blipFill>
        <p:spPr>
          <a:xfrm>
            <a:off x="5684738" y="1127611"/>
            <a:ext cx="6263142" cy="3933451"/>
          </a:xfrm>
          <a:prstGeom prst="rect">
            <a:avLst/>
          </a:prstGeom>
          <a:effectLst>
            <a:softEdge rad="533400"/>
          </a:effectLst>
        </p:spPr>
      </p:pic>
    </p:spTree>
    <p:extLst>
      <p:ext uri="{BB962C8B-B14F-4D97-AF65-F5344CB8AC3E}">
        <p14:creationId xmlns:p14="http://schemas.microsoft.com/office/powerpoint/2010/main" val="31141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986327"/>
          </a:xfrm>
        </p:spPr>
        <p:txBody>
          <a:bodyPr vert="horz" lIns="91440" tIns="45720" rIns="91440" bIns="45720" rtlCol="0">
            <a:noAutofit/>
          </a:bodyPr>
          <a:lstStyle/>
          <a:p>
            <a:r>
              <a:rPr lang="en-GB" sz="4000" b="1" dirty="0">
                <a:solidFill>
                  <a:srgbClr val="18A7E0"/>
                </a:solidFill>
                <a:latin typeface="+mn-lt"/>
              </a:rPr>
              <a:t>2. Who is most vulnerable to being exploited through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76400"/>
            <a:ext cx="5904749" cy="4962355"/>
          </a:xfrm>
        </p:spPr>
        <p:txBody>
          <a:bodyPr tIns="0" bIns="0">
            <a:normAutofit/>
          </a:bodyPr>
          <a:lstStyle/>
          <a:p>
            <a:pPr marL="98425" lvl="1" indent="0" fontAlgn="base">
              <a:buNone/>
            </a:pPr>
            <a:r>
              <a:rPr lang="en-GB" i="1" dirty="0">
                <a:solidFill>
                  <a:srgbClr val="18A7E0"/>
                </a:solidFill>
              </a:rPr>
              <a:t>a.</a:t>
            </a:r>
            <a:r>
              <a:rPr lang="en-GB" dirty="0"/>
              <a:t> </a:t>
            </a:r>
            <a:r>
              <a:rPr lang="en-GB" i="1" dirty="0">
                <a:solidFill>
                  <a:srgbClr val="18A7E0"/>
                </a:solidFill>
              </a:rPr>
              <a:t>Already vulnerable, often lonely and socially isolated adults and young people. </a:t>
            </a:r>
          </a:p>
          <a:p>
            <a:pPr marL="98425" lvl="1" indent="0" fontAlgn="base">
              <a:buNone/>
            </a:pPr>
            <a:endParaRPr lang="en-GB" dirty="0"/>
          </a:p>
          <a:p>
            <a:pPr marL="98425" lvl="1" indent="0" fontAlgn="base">
              <a:buNone/>
            </a:pPr>
            <a:r>
              <a:rPr lang="en-GB" dirty="0"/>
              <a:t>Those who are already vulnerable are most at risk of being exploited through cuckooing and other methods. However, it is important to remember that we are all vulnerable to some degree and so depending on the changing circumstances of our lives, exploitation is something we should all be aware of and alert to. Being confident, involved in your community and having a wide support network are all ways you can protect yourself against exploitation.  </a:t>
            </a:r>
          </a:p>
          <a:p>
            <a:pPr marL="98425" lvl="1" indent="0" fontAlgn="base">
              <a:buNone/>
            </a:pPr>
            <a:endParaRPr lang="en-GB" dirty="0"/>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5609" y="1019345"/>
            <a:ext cx="6263142" cy="3933451"/>
          </a:xfrm>
          <a:prstGeom prst="rect">
            <a:avLst/>
          </a:prstGeom>
          <a:effectLst>
            <a:softEdge rad="533400"/>
          </a:effectLst>
        </p:spPr>
      </p:pic>
    </p:spTree>
    <p:extLst>
      <p:ext uri="{BB962C8B-B14F-4D97-AF65-F5344CB8AC3E}">
        <p14:creationId xmlns:p14="http://schemas.microsoft.com/office/powerpoint/2010/main" val="1664148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2082800"/>
            <a:ext cx="5791680" cy="4555955"/>
          </a:xfrm>
        </p:spPr>
        <p:txBody>
          <a:bodyPr tIns="0" bIns="0">
            <a:normAutofit/>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Offers of help with shopping or household tasks.</a:t>
            </a:r>
          </a:p>
          <a:p>
            <a:pPr marL="577850" lvl="1" indent="-395288" fontAlgn="base">
              <a:buAutoNum type="alphaLcPeriod"/>
            </a:pPr>
            <a:endParaRPr lang="en-GB" dirty="0"/>
          </a:p>
          <a:p>
            <a:pPr marL="577850" lvl="1" indent="-395288" fontAlgn="base">
              <a:buAutoNum type="alphaLcPeriod"/>
            </a:pPr>
            <a:r>
              <a:rPr lang="en-GB" dirty="0"/>
              <a:t>Using credit/debit cards on the person’s behalf to pay for expenses like shopping or utility bills.</a:t>
            </a:r>
          </a:p>
          <a:p>
            <a:pPr marL="577850" lvl="1" indent="-395288" fontAlgn="base">
              <a:buAutoNum type="alphaLcPeriod"/>
            </a:pPr>
            <a:endParaRPr lang="en-GB" dirty="0"/>
          </a:p>
          <a:p>
            <a:pPr marL="577850" lvl="1" indent="-395288" fontAlgn="base">
              <a:buAutoNum type="alphaLcPeriod"/>
            </a:pPr>
            <a:r>
              <a:rPr lang="en-GB" dirty="0"/>
              <a:t>Signing a legal contract (tenancy agreement) to live in the property and paying their fair share of rent.</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770471"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549" r="5549"/>
          <a:stretch/>
        </p:blipFill>
        <p:spPr>
          <a:xfrm>
            <a:off x="5684738" y="1922377"/>
            <a:ext cx="6263142" cy="3933451"/>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a:solidFill>
                  <a:srgbClr val="18A7E0"/>
                </a:solidFill>
                <a:latin typeface="+mn-lt"/>
              </a:rPr>
              <a:t>3. Exploiters use many techniques to gain access to a vulnerable person’s home. Which of the following is not typically one of their methods. </a:t>
            </a:r>
            <a:endParaRPr lang="en-US" sz="4000" b="1" dirty="0">
              <a:solidFill>
                <a:srgbClr val="18A7E0"/>
              </a:solidFill>
              <a:latin typeface="+mn-lt"/>
            </a:endParaRPr>
          </a:p>
        </p:txBody>
      </p:sp>
    </p:spTree>
    <p:extLst>
      <p:ext uri="{BB962C8B-B14F-4D97-AF65-F5344CB8AC3E}">
        <p14:creationId xmlns:p14="http://schemas.microsoft.com/office/powerpoint/2010/main" val="375737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1477107"/>
          </a:xfrm>
        </p:spPr>
        <p:txBody>
          <a:bodyPr vert="horz" lIns="91440" tIns="45720" rIns="91440" bIns="45720" rtlCol="0">
            <a:noAutofit/>
          </a:bodyPr>
          <a:lstStyle/>
          <a:p>
            <a:r>
              <a:rPr lang="en-GB" sz="4000" b="1" dirty="0">
                <a:solidFill>
                  <a:srgbClr val="18A7E0"/>
                </a:solidFill>
                <a:latin typeface="+mn-lt"/>
              </a:rPr>
              <a:t>3. Exploiters use many techniques to gain access to a vulnerable person’s home. Which of the following is not typically one of their methods. </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3"/>
            <a:ext cx="5904749" cy="4479397"/>
          </a:xfrm>
        </p:spPr>
        <p:txBody>
          <a:bodyPr tIns="0" bIns="0">
            <a:normAutofit/>
          </a:bodyPr>
          <a:lstStyle/>
          <a:p>
            <a:pPr marL="98425" lvl="1" indent="0" fontAlgn="base">
              <a:buNone/>
            </a:pPr>
            <a:r>
              <a:rPr lang="en-GB" i="1" dirty="0">
                <a:solidFill>
                  <a:srgbClr val="18A7E0"/>
                </a:solidFill>
              </a:rPr>
              <a:t>c. Signing a legal contract ((tenancy agreement) to live in the property and paying their fair share of rent.</a:t>
            </a:r>
          </a:p>
          <a:p>
            <a:pPr marL="555625" lvl="1" indent="-457200" fontAlgn="base">
              <a:buAutoNum type="alphaLcPeriod"/>
            </a:pPr>
            <a:endParaRPr lang="en-GB" i="1" dirty="0">
              <a:solidFill>
                <a:srgbClr val="18A7E0"/>
              </a:solidFill>
            </a:endParaRPr>
          </a:p>
          <a:p>
            <a:pPr marL="98425" lvl="1" indent="0" fontAlgn="base">
              <a:buNone/>
            </a:pPr>
            <a:r>
              <a:rPr lang="en-GB" dirty="0"/>
              <a:t>Exploiters will establish a relationship with the resident of the property and this is unlikely to be done by legal means. Instead they often use foot-in-the-door techniques such as offers of help, financial support, or drugs and/or alcohol (this is particularly effective if the resident is already dependent on these substances).</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549" r="5549"/>
          <a:stretch/>
        </p:blipFill>
        <p:spPr>
          <a:xfrm>
            <a:off x="5928858" y="2068224"/>
            <a:ext cx="6263142" cy="3933451"/>
          </a:xfrm>
          <a:prstGeom prst="rect">
            <a:avLst/>
          </a:prstGeom>
          <a:effectLst>
            <a:softEdge rad="533400"/>
          </a:effectLst>
        </p:spPr>
      </p:pic>
    </p:spTree>
    <p:extLst>
      <p:ext uri="{BB962C8B-B14F-4D97-AF65-F5344CB8AC3E}">
        <p14:creationId xmlns:p14="http://schemas.microsoft.com/office/powerpoint/2010/main" val="3604055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2082800"/>
            <a:ext cx="5791680" cy="4555955"/>
          </a:xfrm>
        </p:spPr>
        <p:txBody>
          <a:bodyPr tIns="0" bIns="0">
            <a:normAutofit fontScale="92500" lnSpcReduction="10000"/>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Frequent visitors at unsociable hours</a:t>
            </a:r>
          </a:p>
          <a:p>
            <a:pPr marL="577850" lvl="1" indent="-395288" fontAlgn="base">
              <a:buAutoNum type="alphaLcPeriod"/>
            </a:pPr>
            <a:endParaRPr lang="en-GB" dirty="0"/>
          </a:p>
          <a:p>
            <a:pPr marL="577850" lvl="1" indent="-395288" fontAlgn="base">
              <a:buAutoNum type="alphaLcPeriod"/>
            </a:pPr>
            <a:r>
              <a:rPr lang="en-GB" dirty="0"/>
              <a:t>An increase in the number of new, unfamiliar visitors </a:t>
            </a:r>
          </a:p>
          <a:p>
            <a:pPr marL="577850" lvl="1" indent="-395288" fontAlgn="base">
              <a:buAutoNum type="alphaLcPeriod"/>
            </a:pPr>
            <a:endParaRPr lang="en-GB" dirty="0"/>
          </a:p>
          <a:p>
            <a:pPr marL="577850" lvl="1" indent="-395288" fontAlgn="base">
              <a:buAutoNum type="alphaLcPeriod"/>
            </a:pPr>
            <a:r>
              <a:rPr lang="en-GB" dirty="0"/>
              <a:t>Changes in your neighbour’s daily routine</a:t>
            </a:r>
          </a:p>
          <a:p>
            <a:pPr marL="577850" lvl="1" indent="-395288" fontAlgn="base">
              <a:buAutoNum type="alphaLcPeriod"/>
            </a:pPr>
            <a:endParaRPr lang="en-GB" dirty="0"/>
          </a:p>
          <a:p>
            <a:pPr marL="577850" lvl="1" indent="-395288" fontAlgn="base">
              <a:buAutoNum type="alphaLcPeriod"/>
            </a:pPr>
            <a:r>
              <a:rPr lang="en-GB" dirty="0"/>
              <a:t>Unusual smells coming from a property</a:t>
            </a:r>
          </a:p>
          <a:p>
            <a:pPr marL="577850" lvl="1" indent="-395288" fontAlgn="base">
              <a:buAutoNum type="alphaLcPeriod"/>
            </a:pPr>
            <a:endParaRPr lang="en-GB" dirty="0"/>
          </a:p>
          <a:p>
            <a:pPr marL="577850" lvl="1" indent="-395288" fontAlgn="base">
              <a:buAutoNum type="alphaLcPeriod"/>
            </a:pPr>
            <a:r>
              <a:rPr lang="en-GB" dirty="0"/>
              <a:t>Suspicious or unfamiliar vehicles outside an address </a:t>
            </a:r>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770471"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5928858" y="1803400"/>
            <a:ext cx="6263142" cy="3933451"/>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4. Which of the following are signs that a property may be being used for criminal use and that the resident may be a victim of cuckooing?</a:t>
            </a:r>
            <a:endParaRPr lang="en-US" sz="4000" b="1" dirty="0">
              <a:solidFill>
                <a:srgbClr val="18A7E0"/>
              </a:solidFill>
              <a:latin typeface="+mn-lt"/>
            </a:endParaRPr>
          </a:p>
        </p:txBody>
      </p:sp>
    </p:spTree>
    <p:extLst>
      <p:ext uri="{BB962C8B-B14F-4D97-AF65-F5344CB8AC3E}">
        <p14:creationId xmlns:p14="http://schemas.microsoft.com/office/powerpoint/2010/main" val="1561676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68225"/>
            <a:ext cx="5904749" cy="4789776"/>
          </a:xfrm>
        </p:spPr>
        <p:txBody>
          <a:bodyPr tIns="0" bIns="0">
            <a:normAutofit fontScale="77500" lnSpcReduction="20000"/>
          </a:bodyPr>
          <a:lstStyle/>
          <a:p>
            <a:pPr marL="577850" lvl="1" indent="-395288" fontAlgn="base">
              <a:buAutoNum type="alphaLcPeriod"/>
            </a:pPr>
            <a:r>
              <a:rPr lang="en-GB" i="1" dirty="0">
                <a:solidFill>
                  <a:srgbClr val="18A7E0"/>
                </a:solidFill>
              </a:rPr>
              <a:t>Frequent visitors at unsociable hours</a:t>
            </a:r>
          </a:p>
          <a:p>
            <a:pPr marL="577850" lvl="1" indent="-395288" fontAlgn="base">
              <a:buAutoNum type="alphaLcPeriod"/>
            </a:pPr>
            <a:r>
              <a:rPr lang="en-GB" i="1" dirty="0">
                <a:solidFill>
                  <a:srgbClr val="18A7E0"/>
                </a:solidFill>
              </a:rPr>
              <a:t>An increase in the number of new, unfamiliar visitors </a:t>
            </a:r>
          </a:p>
          <a:p>
            <a:pPr marL="577850" lvl="1" indent="-395288" fontAlgn="base">
              <a:buAutoNum type="alphaLcPeriod"/>
            </a:pPr>
            <a:r>
              <a:rPr lang="en-GB" i="1" dirty="0">
                <a:solidFill>
                  <a:srgbClr val="18A7E0"/>
                </a:solidFill>
              </a:rPr>
              <a:t>Changes in your neighbour’s daily routine</a:t>
            </a:r>
          </a:p>
          <a:p>
            <a:pPr marL="577850" lvl="1" indent="-395288" fontAlgn="base">
              <a:buAutoNum type="alphaLcPeriod"/>
            </a:pPr>
            <a:r>
              <a:rPr lang="en-GB" i="1" dirty="0">
                <a:solidFill>
                  <a:srgbClr val="18A7E0"/>
                </a:solidFill>
              </a:rPr>
              <a:t>Unusual smells coming from a property</a:t>
            </a:r>
          </a:p>
          <a:p>
            <a:pPr marL="577850" lvl="1" indent="-395288" fontAlgn="base">
              <a:buAutoNum type="alphaLcPeriod"/>
            </a:pPr>
            <a:r>
              <a:rPr lang="en-GB" i="1" dirty="0">
                <a:solidFill>
                  <a:srgbClr val="18A7E0"/>
                </a:solidFill>
              </a:rPr>
              <a:t>Suspicious or unfamiliar vehicles outside an address </a:t>
            </a:r>
          </a:p>
          <a:p>
            <a:pPr marL="555625" lvl="1" indent="-457200" fontAlgn="base">
              <a:buAutoNum type="alphaLcPeriod"/>
            </a:pPr>
            <a:endParaRPr lang="en-GB" i="1" dirty="0">
              <a:solidFill>
                <a:srgbClr val="18A7E0"/>
              </a:solidFill>
            </a:endParaRPr>
          </a:p>
          <a:p>
            <a:r>
              <a:rPr lang="en-GB" dirty="0"/>
              <a:t>All of the above are signs of possible cuckooing. If you suspect someone in your community is a victim of cuckooing you should:</a:t>
            </a:r>
          </a:p>
          <a:p>
            <a:pPr lvl="1"/>
            <a:r>
              <a:rPr lang="en-GB" dirty="0"/>
              <a:t>Call the police on 101 (add note about 999 for immediate danger)</a:t>
            </a:r>
          </a:p>
          <a:p>
            <a:pPr lvl="1"/>
            <a:r>
              <a:rPr lang="en-GB" dirty="0"/>
              <a:t>Make an anonymous report to </a:t>
            </a:r>
            <a:r>
              <a:rPr lang="en-GB" dirty="0" err="1"/>
              <a:t>Crimestoppers</a:t>
            </a:r>
            <a:r>
              <a:rPr lang="en-GB" dirty="0"/>
              <a:t> using either </a:t>
            </a:r>
            <a:r>
              <a:rPr lang="en-GB" b="1" dirty="0"/>
              <a:t>0800 555 111</a:t>
            </a:r>
            <a:r>
              <a:rPr lang="en-GB" dirty="0"/>
              <a:t> or the form online at </a:t>
            </a:r>
            <a:r>
              <a:rPr lang="en-GB" dirty="0">
                <a:solidFill>
                  <a:srgbClr val="18A7E0"/>
                </a:solidFill>
                <a:hlinkClick r:id="rId3">
                  <a:extLst>
                    <a:ext uri="{A12FA001-AC4F-418D-AE19-62706E023703}">
                      <ahyp:hlinkClr xmlns:ahyp="http://schemas.microsoft.com/office/drawing/2018/hyperlinkcolor" val="tx"/>
                    </a:ext>
                  </a:extLst>
                </a:hlinkClick>
              </a:rPr>
              <a:t>https://crimestoppers-uk.org/give-information</a:t>
            </a:r>
            <a:r>
              <a:rPr lang="en-GB" dirty="0">
                <a:solidFill>
                  <a:srgbClr val="18A7E0"/>
                </a:solidFill>
              </a:rPr>
              <a:t> </a:t>
            </a:r>
          </a:p>
          <a:p>
            <a:r>
              <a:rPr lang="en-GB" dirty="0"/>
              <a:t>Share your concerns with a trusted adult at school</a:t>
            </a:r>
          </a:p>
          <a:p>
            <a:r>
              <a:rPr lang="en-GB" b="1" dirty="0"/>
              <a:t>Do not take any action that may put you at risk of harm.</a:t>
            </a:r>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4"/>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5"/>
          <a:srcRect l="5328" r="5328"/>
          <a:stretch/>
        </p:blipFill>
        <p:spPr>
          <a:xfrm>
            <a:off x="5928858" y="2068225"/>
            <a:ext cx="6263142" cy="3933451"/>
          </a:xfrm>
          <a:prstGeom prst="rect">
            <a:avLst/>
          </a:prstGeom>
          <a:effectLst>
            <a:softEdge rad="533400"/>
          </a:effectLst>
        </p:spPr>
      </p:pic>
      <p:sp>
        <p:nvSpPr>
          <p:cNvPr id="8" name="Title 1">
            <a:extLst>
              <a:ext uri="{FF2B5EF4-FFF2-40B4-BE49-F238E27FC236}">
                <a16:creationId xmlns:a16="http://schemas.microsoft.com/office/drawing/2014/main" id="{86023C1E-124B-234B-A9AF-1041C6937ED7}"/>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4. Which of the following are signs that a property may be being used for criminal use and that the resident may be a victim of cuckooing?</a:t>
            </a:r>
            <a:endParaRPr lang="en-US" sz="4000" b="1" dirty="0">
              <a:solidFill>
                <a:srgbClr val="18A7E0"/>
              </a:solidFill>
              <a:latin typeface="+mn-lt"/>
            </a:endParaRPr>
          </a:p>
        </p:txBody>
      </p:sp>
    </p:spTree>
    <p:extLst>
      <p:ext uri="{BB962C8B-B14F-4D97-AF65-F5344CB8AC3E}">
        <p14:creationId xmlns:p14="http://schemas.microsoft.com/office/powerpoint/2010/main" val="324775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fontScale="85000" lnSpcReduction="20000"/>
          </a:bodyPr>
          <a:lstStyle/>
          <a:p>
            <a:pPr marL="0" indent="0" fontAlgn="base">
              <a:buNone/>
            </a:pPr>
            <a:r>
              <a:rPr lang="en-GB" dirty="0"/>
              <a:t>Write your answers on the sheet.</a:t>
            </a:r>
          </a:p>
          <a:p>
            <a:pPr marL="577850" lvl="1" indent="-395288" fontAlgn="base">
              <a:buAutoNum type="alphaLcPeriod"/>
            </a:pPr>
            <a:endParaRPr lang="en-GB" dirty="0"/>
          </a:p>
          <a:p>
            <a:pPr marL="577850" lvl="1" indent="-395288" fontAlgn="base">
              <a:buFont typeface="Arial" panose="020B0604020202020204" pitchFamily="34" charset="0"/>
              <a:buAutoNum type="alphaLcPeriod"/>
            </a:pPr>
            <a:r>
              <a:rPr lang="en-GB" dirty="0"/>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p>
          <a:p>
            <a:pPr marL="577850" lvl="1" indent="-395288" fontAlgn="base">
              <a:buFont typeface="Arial" panose="020B0604020202020204" pitchFamily="34" charset="0"/>
              <a:buAutoNum type="alphaLcPeriod"/>
            </a:pPr>
            <a:endParaRPr lang="en-GB" dirty="0"/>
          </a:p>
          <a:p>
            <a:pPr marL="577850" lvl="1" indent="-395288" fontAlgn="base">
              <a:buFont typeface="Arial" panose="020B0604020202020204" pitchFamily="34" charset="0"/>
              <a:buAutoNum type="alphaLcPeriod"/>
            </a:pPr>
            <a:r>
              <a:rPr lang="en-GB" dirty="0"/>
              <a:t>The dedicated mobile phone lines or other forms of “deal line” used to sell drugs. The gangs exploit children and vulnerable adults to move [and store] the drugs and money and they will often use coercion, intimidation, violence (including sexual violence) and weapons.</a:t>
            </a:r>
          </a:p>
          <a:p>
            <a:pPr marL="577850" lvl="1" indent="-395288" fontAlgn="base">
              <a:buFont typeface="Arial" panose="020B0604020202020204" pitchFamily="34" charset="0"/>
              <a:buAutoNum type="alphaLcPeriod"/>
            </a:pPr>
            <a:endParaRPr lang="en-GB" dirty="0"/>
          </a:p>
          <a:p>
            <a:pPr marL="577850" lvl="1" indent="-395288" fontAlgn="base">
              <a:buFont typeface="Arial" panose="020B0604020202020204" pitchFamily="34" charset="0"/>
              <a:buAutoNum type="alphaLcPeriod"/>
            </a:pPr>
            <a:r>
              <a:rPr lang="en-GB" dirty="0"/>
              <a:t>The gangs and organised criminal networks involved in selling illegal drugs across the country, using dedicated mobile phone lines or other forms of ”deal line”. The gangs often use coercion, intimidation, violence (including sexual violence) and weapons.</a:t>
            </a:r>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6299198" y="1803400"/>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5. Which of the following is the best definition of county lines?</a:t>
            </a:r>
            <a:endParaRPr lang="en-US" sz="4000" b="1" dirty="0">
              <a:solidFill>
                <a:srgbClr val="18A7E0"/>
              </a:solidFill>
              <a:latin typeface="+mn-lt"/>
            </a:endParaRPr>
          </a:p>
        </p:txBody>
      </p:sp>
    </p:spTree>
    <p:extLst>
      <p:ext uri="{BB962C8B-B14F-4D97-AF65-F5344CB8AC3E}">
        <p14:creationId xmlns:p14="http://schemas.microsoft.com/office/powerpoint/2010/main" val="366834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68225"/>
            <a:ext cx="5904749" cy="4154775"/>
          </a:xfrm>
        </p:spPr>
        <p:txBody>
          <a:bodyPr tIns="0" bIns="0">
            <a:normAutofit/>
          </a:bodyPr>
          <a:lstStyle/>
          <a:p>
            <a:pPr marL="577850" lvl="1" indent="-395288" fontAlgn="base">
              <a:buFont typeface="Arial" panose="020B0604020202020204" pitchFamily="34" charset="0"/>
              <a:buAutoNum type="alphaLcPeriod"/>
            </a:pPr>
            <a:r>
              <a:rPr lang="en-GB" i="1" dirty="0">
                <a:solidFill>
                  <a:srgbClr val="18A7E0"/>
                </a:solidFill>
              </a:rPr>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r>
              <a:rPr lang="en-GB" dirty="0"/>
              <a:t>.</a:t>
            </a:r>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218155" y="5667903"/>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28" r="5328"/>
          <a:stretch/>
        </p:blipFill>
        <p:spPr>
          <a:xfrm>
            <a:off x="5928858" y="1803400"/>
            <a:ext cx="6263142" cy="3933451"/>
          </a:xfrm>
          <a:prstGeom prst="rect">
            <a:avLst/>
          </a:prstGeom>
          <a:effectLst>
            <a:softEdge rad="533400"/>
          </a:effectLst>
        </p:spPr>
      </p:pic>
      <p:sp>
        <p:nvSpPr>
          <p:cNvPr id="6" name="Title 1">
            <a:extLst>
              <a:ext uri="{FF2B5EF4-FFF2-40B4-BE49-F238E27FC236}">
                <a16:creationId xmlns:a16="http://schemas.microsoft.com/office/drawing/2014/main" id="{26C556FA-3BF2-B14E-85FE-BEBE1F43B40C}"/>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5. Which of the following is the best definition of county lines?</a:t>
            </a:r>
            <a:endParaRPr lang="en-US" sz="4000" b="1" dirty="0">
              <a:solidFill>
                <a:srgbClr val="18A7E0"/>
              </a:solidFill>
              <a:latin typeface="+mn-lt"/>
            </a:endParaRPr>
          </a:p>
        </p:txBody>
      </p:sp>
    </p:spTree>
    <p:extLst>
      <p:ext uri="{BB962C8B-B14F-4D97-AF65-F5344CB8AC3E}">
        <p14:creationId xmlns:p14="http://schemas.microsoft.com/office/powerpoint/2010/main" val="2206720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981200"/>
            <a:ext cx="10474680" cy="749300"/>
          </a:xfrm>
        </p:spPr>
        <p:txBody>
          <a:bodyPr tIns="0" bIns="0">
            <a:normAutofit/>
          </a:bodyPr>
          <a:lstStyle/>
          <a:p>
            <a:pPr marL="0" indent="0" algn="ctr" fontAlgn="base">
              <a:buNone/>
            </a:pPr>
            <a:r>
              <a:rPr lang="en-GB" sz="3600" b="1" dirty="0"/>
              <a:t>County lines are just an inner-city problem.</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39" r="5339"/>
          <a:stretch/>
        </p:blipFill>
        <p:spPr>
          <a:xfrm>
            <a:off x="3391611" y="2540724"/>
            <a:ext cx="5053176" cy="3173554"/>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6. True or False? </a:t>
            </a:r>
            <a:endParaRPr lang="en-US" sz="4000" b="1" dirty="0">
              <a:solidFill>
                <a:srgbClr val="18A7E0"/>
              </a:solidFill>
              <a:latin typeface="+mn-lt"/>
            </a:endParaRPr>
          </a:p>
        </p:txBody>
      </p:sp>
    </p:spTree>
    <p:extLst>
      <p:ext uri="{BB962C8B-B14F-4D97-AF65-F5344CB8AC3E}">
        <p14:creationId xmlns:p14="http://schemas.microsoft.com/office/powerpoint/2010/main" val="990568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be focusing on how to recognise exploitation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19" y="326293"/>
            <a:ext cx="11703762" cy="1477107"/>
          </a:xfrm>
        </p:spPr>
        <p:txBody>
          <a:bodyPr vert="horz" lIns="91440" tIns="45720" rIns="91440" bIns="45720" rtlCol="0">
            <a:noAutofit/>
          </a:bodyPr>
          <a:lstStyle/>
          <a:p>
            <a:r>
              <a:rPr lang="en-GB" sz="4000" b="1" dirty="0">
                <a:solidFill>
                  <a:srgbClr val="18A7E0"/>
                </a:solidFill>
                <a:latin typeface="+mn-lt"/>
              </a:rPr>
              <a:t>6. True or False? County lines are just an inner-city problem?</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3"/>
            <a:ext cx="5904749" cy="4479397"/>
          </a:xfrm>
        </p:spPr>
        <p:txBody>
          <a:bodyPr tIns="0" bIns="0">
            <a:normAutofit/>
          </a:bodyPr>
          <a:lstStyle/>
          <a:p>
            <a:pPr marL="98425" lvl="1" indent="0" fontAlgn="base">
              <a:buNone/>
            </a:pPr>
            <a:r>
              <a:rPr lang="en-GB" sz="3600" i="1" dirty="0">
                <a:solidFill>
                  <a:srgbClr val="18A7E0"/>
                </a:solidFill>
              </a:rPr>
              <a:t>False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dirty="0"/>
              <a:t>The gangs and organised criminal networks involved in selling illegal drugs across the country, using dedicated mobile phone lines or other forms of “deal line”. The gangs exploit children and vulnerable adults to move [and store] the drugs and money and they will often use coercion, intimidation, violence (including sexual violence) and weapons.</a:t>
            </a:r>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339" r="5339"/>
          <a:stretch/>
        </p:blipFill>
        <p:spPr>
          <a:xfrm>
            <a:off x="5817654" y="1915621"/>
            <a:ext cx="6130227" cy="3849976"/>
          </a:xfrm>
          <a:prstGeom prst="rect">
            <a:avLst/>
          </a:prstGeom>
          <a:effectLst>
            <a:softEdge rad="533400"/>
          </a:effectLst>
        </p:spPr>
      </p:pic>
    </p:spTree>
    <p:extLst>
      <p:ext uri="{BB962C8B-B14F-4D97-AF65-F5344CB8AC3E}">
        <p14:creationId xmlns:p14="http://schemas.microsoft.com/office/powerpoint/2010/main" val="1382892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a:bodyPr>
          <a:lstStyle/>
          <a:p>
            <a:pPr marL="0" indent="0" fontAlgn="base">
              <a:buNone/>
            </a:pPr>
            <a:r>
              <a:rPr lang="en-GB" dirty="0"/>
              <a:t>Write your answers on the sheet.</a:t>
            </a:r>
          </a:p>
          <a:p>
            <a:pPr marL="577850" lvl="1" indent="-395288" fontAlgn="base">
              <a:buAutoNum type="alphaLcPeriod"/>
            </a:pPr>
            <a:endParaRPr lang="en-GB" dirty="0"/>
          </a:p>
          <a:p>
            <a:pPr marL="577850" lvl="1" indent="-395288" fontAlgn="base">
              <a:buFont typeface="Arial" panose="020B0604020202020204" pitchFamily="34" charset="0"/>
              <a:buAutoNum type="alphaLcPeriod"/>
            </a:pPr>
            <a:r>
              <a:rPr lang="en-GB" sz="2800" dirty="0"/>
              <a:t>Mass marketing texts to advertise drugs</a:t>
            </a:r>
          </a:p>
          <a:p>
            <a:pPr marL="577850" lvl="1" indent="-395288" fontAlgn="base">
              <a:buFont typeface="Arial" panose="020B0604020202020204" pitchFamily="34" charset="0"/>
              <a:buAutoNum type="alphaLcPeriod"/>
            </a:pPr>
            <a:endParaRPr lang="en-GB" sz="2800" dirty="0"/>
          </a:p>
          <a:p>
            <a:pPr marL="577850" lvl="1" indent="-395288" fontAlgn="base">
              <a:buFont typeface="Arial" panose="020B0604020202020204" pitchFamily="34" charset="0"/>
              <a:buAutoNum type="alphaLcPeriod"/>
            </a:pPr>
            <a:r>
              <a:rPr lang="en-GB" sz="2800" dirty="0"/>
              <a:t>Exploiting and recruiting children and young people to move drugs across the country</a:t>
            </a:r>
          </a:p>
          <a:p>
            <a:pPr marL="577850" lvl="1" indent="-395288" fontAlgn="base">
              <a:buFont typeface="Arial" panose="020B0604020202020204" pitchFamily="34" charset="0"/>
              <a:buAutoNum type="alphaLcPeriod"/>
            </a:pPr>
            <a:endParaRPr lang="en-GB" sz="2800" dirty="0"/>
          </a:p>
          <a:p>
            <a:pPr marL="577850" lvl="1" indent="-395288" fontAlgn="base">
              <a:buFont typeface="Arial" panose="020B0604020202020204" pitchFamily="34" charset="0"/>
              <a:buAutoNum type="alphaLcPeriod"/>
            </a:pPr>
            <a:r>
              <a:rPr lang="en-GB" sz="2800" dirty="0"/>
              <a:t>Intimidate rival suppliers</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t="4177" b="4177"/>
          <a:stretch/>
        </p:blipFill>
        <p:spPr>
          <a:xfrm>
            <a:off x="6096000" y="1693608"/>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7. What role/s does social media play in county lines?</a:t>
            </a:r>
            <a:endParaRPr lang="en-US" sz="4000" b="1" dirty="0">
              <a:solidFill>
                <a:srgbClr val="18A7E0"/>
              </a:solidFill>
              <a:latin typeface="+mn-lt"/>
            </a:endParaRPr>
          </a:p>
        </p:txBody>
      </p:sp>
    </p:spTree>
    <p:extLst>
      <p:ext uri="{BB962C8B-B14F-4D97-AF65-F5344CB8AC3E}">
        <p14:creationId xmlns:p14="http://schemas.microsoft.com/office/powerpoint/2010/main" val="2833072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693608"/>
            <a:ext cx="6282234" cy="5164392"/>
          </a:xfrm>
        </p:spPr>
        <p:txBody>
          <a:bodyPr tIns="0" bIns="0">
            <a:normAutofit/>
          </a:bodyPr>
          <a:lstStyle/>
          <a:p>
            <a:pPr marL="182562" lvl="1" indent="0" fontAlgn="base">
              <a:buNone/>
            </a:pPr>
            <a:endParaRPr lang="en-GB" dirty="0"/>
          </a:p>
          <a:p>
            <a:pPr marL="577850" lvl="1" indent="-395288" fontAlgn="base">
              <a:buFont typeface="Arial" panose="020B0604020202020204" pitchFamily="34" charset="0"/>
              <a:buAutoNum type="alphaLcPeriod"/>
            </a:pPr>
            <a:r>
              <a:rPr lang="en-GB" sz="2800" i="1" dirty="0">
                <a:solidFill>
                  <a:srgbClr val="18A7E0"/>
                </a:solidFill>
              </a:rPr>
              <a:t>Mass marketing texts to advertise drugs</a:t>
            </a:r>
          </a:p>
          <a:p>
            <a:pPr marL="577850" lvl="1" indent="-395288" fontAlgn="base">
              <a:buFont typeface="Arial" panose="020B0604020202020204" pitchFamily="34" charset="0"/>
              <a:buAutoNum type="alphaLcPeriod"/>
            </a:pPr>
            <a:endParaRPr lang="en-GB" sz="2800" i="1" dirty="0">
              <a:solidFill>
                <a:srgbClr val="18A7E0"/>
              </a:solidFill>
            </a:endParaRPr>
          </a:p>
          <a:p>
            <a:pPr marL="577850" lvl="1" indent="-395288" fontAlgn="base">
              <a:buFont typeface="Arial" panose="020B0604020202020204" pitchFamily="34" charset="0"/>
              <a:buAutoNum type="alphaLcPeriod"/>
            </a:pPr>
            <a:r>
              <a:rPr lang="en-GB" sz="2800" i="1" dirty="0">
                <a:solidFill>
                  <a:srgbClr val="18A7E0"/>
                </a:solidFill>
              </a:rPr>
              <a:t>Exploiting and recruiting children and young people to move drugs across the country</a:t>
            </a:r>
          </a:p>
          <a:p>
            <a:pPr marL="577850" lvl="1" indent="-395288" fontAlgn="base">
              <a:buFont typeface="Arial" panose="020B0604020202020204" pitchFamily="34" charset="0"/>
              <a:buAutoNum type="alphaLcPeriod"/>
            </a:pPr>
            <a:endParaRPr lang="en-GB" sz="2800" i="1" dirty="0">
              <a:solidFill>
                <a:srgbClr val="18A7E0"/>
              </a:solidFill>
            </a:endParaRPr>
          </a:p>
          <a:p>
            <a:pPr marL="577850" lvl="1" indent="-395288" fontAlgn="base">
              <a:buFont typeface="Arial" panose="020B0604020202020204" pitchFamily="34" charset="0"/>
              <a:buAutoNum type="alphaLcPeriod"/>
            </a:pPr>
            <a:r>
              <a:rPr lang="en-GB" sz="2800" i="1" dirty="0">
                <a:solidFill>
                  <a:srgbClr val="18A7E0"/>
                </a:solidFill>
              </a:rPr>
              <a:t>Intimidate rival suppliers</a:t>
            </a:r>
          </a:p>
          <a:p>
            <a:pPr marL="0" indent="0" fontAlgn="base">
              <a:buNone/>
            </a:pPr>
            <a:endParaRPr lang="en-GB" sz="3200" dirty="0"/>
          </a:p>
          <a:p>
            <a:pPr marL="0" indent="0" fontAlgn="base">
              <a:buNone/>
            </a:pPr>
            <a:r>
              <a:rPr lang="en-GB" sz="3200" dirty="0"/>
              <a:t>All of the above.</a:t>
            </a:r>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t="4177" b="4177"/>
          <a:stretch/>
        </p:blipFill>
        <p:spPr>
          <a:xfrm>
            <a:off x="6096000" y="1693608"/>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7. What role/s does social media play in county lines?</a:t>
            </a:r>
            <a:endParaRPr lang="en-US" sz="4000" b="1" dirty="0">
              <a:solidFill>
                <a:srgbClr val="18A7E0"/>
              </a:solidFill>
              <a:latin typeface="+mn-lt"/>
            </a:endParaRPr>
          </a:p>
        </p:txBody>
      </p:sp>
    </p:spTree>
    <p:extLst>
      <p:ext uri="{BB962C8B-B14F-4D97-AF65-F5344CB8AC3E}">
        <p14:creationId xmlns:p14="http://schemas.microsoft.com/office/powerpoint/2010/main" val="365594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006600"/>
            <a:ext cx="6282234" cy="4851400"/>
          </a:xfrm>
        </p:spPr>
        <p:txBody>
          <a:bodyPr tIns="0" bIns="0">
            <a:normAutofit/>
          </a:bodyPr>
          <a:lstStyle/>
          <a:p>
            <a:pPr marL="0" indent="0" fontAlgn="base">
              <a:buNone/>
            </a:pPr>
            <a:r>
              <a:rPr lang="en-GB" sz="3200" dirty="0"/>
              <a:t>Write your answers on the sheet.</a:t>
            </a:r>
          </a:p>
          <a:p>
            <a:pPr marL="577850" lvl="1" indent="-395288" fontAlgn="base">
              <a:buAutoNum type="alphaLcPeriod"/>
            </a:pPr>
            <a:endParaRPr lang="en-GB" sz="2800" dirty="0"/>
          </a:p>
          <a:p>
            <a:pPr marL="577850" lvl="1" indent="-395288" fontAlgn="base">
              <a:buFont typeface="Arial" panose="020B0604020202020204" pitchFamily="34" charset="0"/>
              <a:buAutoNum type="alphaLcPeriod"/>
            </a:pPr>
            <a:r>
              <a:rPr lang="en-GB" sz="3200" dirty="0"/>
              <a:t>15-25 years old</a:t>
            </a:r>
          </a:p>
          <a:p>
            <a:pPr marL="577850" lvl="1" indent="-395288" fontAlgn="base">
              <a:buFont typeface="Arial" panose="020B0604020202020204" pitchFamily="34" charset="0"/>
              <a:buAutoNum type="alphaLcPeriod"/>
            </a:pPr>
            <a:endParaRPr lang="en-GB" sz="3200" dirty="0"/>
          </a:p>
          <a:p>
            <a:pPr marL="577850" lvl="1" indent="-395288" fontAlgn="base">
              <a:buFont typeface="Arial" panose="020B0604020202020204" pitchFamily="34" charset="0"/>
              <a:buAutoNum type="alphaLcPeriod"/>
            </a:pPr>
            <a:r>
              <a:rPr lang="en-GB" sz="3200" dirty="0"/>
              <a:t>11-56 years old</a:t>
            </a:r>
          </a:p>
          <a:p>
            <a:pPr marL="577850" lvl="1" indent="-395288" fontAlgn="base">
              <a:buFont typeface="Arial" panose="020B0604020202020204" pitchFamily="34" charset="0"/>
              <a:buAutoNum type="alphaLcPeriod"/>
            </a:pPr>
            <a:endParaRPr lang="en-GB" sz="3200" dirty="0"/>
          </a:p>
          <a:p>
            <a:pPr marL="577850" lvl="1" indent="-395288" fontAlgn="base">
              <a:buFont typeface="Arial" panose="020B0604020202020204" pitchFamily="34" charset="0"/>
              <a:buAutoNum type="alphaLcPeriod"/>
            </a:pPr>
            <a:r>
              <a:rPr lang="en-GB" sz="3200" dirty="0"/>
              <a:t>11-30 years old</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808" r="4808"/>
          <a:stretch/>
        </p:blipFill>
        <p:spPr>
          <a:xfrm>
            <a:off x="6096000" y="1913192"/>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8. What is the age range of people typically exploited by criminal gangs to be used in county lines?</a:t>
            </a:r>
            <a:endParaRPr lang="en-US" sz="4000" b="1" dirty="0">
              <a:solidFill>
                <a:srgbClr val="18A7E0"/>
              </a:solidFill>
              <a:latin typeface="+mn-lt"/>
            </a:endParaRPr>
          </a:p>
        </p:txBody>
      </p:sp>
    </p:spTree>
    <p:extLst>
      <p:ext uri="{BB962C8B-B14F-4D97-AF65-F5344CB8AC3E}">
        <p14:creationId xmlns:p14="http://schemas.microsoft.com/office/powerpoint/2010/main" val="156860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1913192"/>
            <a:ext cx="5892801" cy="4632155"/>
          </a:xfrm>
        </p:spPr>
        <p:txBody>
          <a:bodyPr tIns="0" bIns="0">
            <a:normAutofit lnSpcReduction="10000"/>
          </a:bodyPr>
          <a:lstStyle/>
          <a:p>
            <a:pPr marL="182562" lvl="1" indent="0" fontAlgn="base">
              <a:buNone/>
            </a:pPr>
            <a:endParaRPr lang="en-GB" sz="2800" dirty="0"/>
          </a:p>
          <a:p>
            <a:pPr marL="182562" lvl="1" indent="0" fontAlgn="base">
              <a:buNone/>
            </a:pPr>
            <a:r>
              <a:rPr lang="en-GB" sz="3600" i="1" dirty="0">
                <a:solidFill>
                  <a:srgbClr val="18A7E0"/>
                </a:solidFill>
              </a:rPr>
              <a:t>b. 11-56 years old</a:t>
            </a:r>
          </a:p>
          <a:p>
            <a:pPr marL="577850" lvl="1" indent="-395288" fontAlgn="base">
              <a:buFont typeface="Arial" panose="020B0604020202020204" pitchFamily="34" charset="0"/>
              <a:buAutoNum type="alphaLcPeriod"/>
            </a:pPr>
            <a:endParaRPr lang="en-GB" sz="3200" dirty="0"/>
          </a:p>
          <a:p>
            <a:pPr marL="0" indent="0" fontAlgn="base">
              <a:buNone/>
            </a:pPr>
            <a:r>
              <a:rPr lang="en-GB" dirty="0"/>
              <a:t>According to the National Crime Agency the age range of those typically exploited by criminal gangs is 11-56 years old. Like Paul did, often exploiters make contact and begin to build a relationship with individuals before they begin exploiting them. This means that some children may already be at risk before they are 11 years old. </a:t>
            </a:r>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191279" y="5614057"/>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808" r="4808"/>
          <a:stretch/>
        </p:blipFill>
        <p:spPr>
          <a:xfrm>
            <a:off x="6096000" y="1913192"/>
            <a:ext cx="5892801" cy="370086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216501"/>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8. What is the age range of people typically exploited by criminal gangs to be used in county lines?</a:t>
            </a:r>
            <a:endParaRPr lang="en-US" sz="4000" b="1" dirty="0">
              <a:solidFill>
                <a:srgbClr val="18A7E0"/>
              </a:solidFill>
              <a:latin typeface="+mn-lt"/>
            </a:endParaRPr>
          </a:p>
        </p:txBody>
      </p:sp>
    </p:spTree>
    <p:extLst>
      <p:ext uri="{BB962C8B-B14F-4D97-AF65-F5344CB8AC3E}">
        <p14:creationId xmlns:p14="http://schemas.microsoft.com/office/powerpoint/2010/main" val="25895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652448"/>
            <a:ext cx="10474680" cy="1078052"/>
          </a:xfrm>
        </p:spPr>
        <p:txBody>
          <a:bodyPr tIns="0" bIns="0">
            <a:normAutofit/>
          </a:bodyPr>
          <a:lstStyle/>
          <a:p>
            <a:pPr marL="0" indent="0" algn="ctr" fontAlgn="base">
              <a:buNone/>
            </a:pPr>
            <a:r>
              <a:rPr lang="en-GB" sz="3600" b="1" dirty="0"/>
              <a:t>Exploiters often target children and young people who have not previously been involved with crime.</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061" r="5061"/>
          <a:stretch/>
        </p:blipFill>
        <p:spPr>
          <a:xfrm>
            <a:off x="3276600" y="2540723"/>
            <a:ext cx="5168187" cy="324578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9. True or False? </a:t>
            </a:r>
            <a:endParaRPr lang="en-US" sz="4000" b="1" dirty="0">
              <a:solidFill>
                <a:srgbClr val="18A7E0"/>
              </a:solidFill>
              <a:latin typeface="+mn-lt"/>
            </a:endParaRPr>
          </a:p>
        </p:txBody>
      </p:sp>
    </p:spTree>
    <p:extLst>
      <p:ext uri="{BB962C8B-B14F-4D97-AF65-F5344CB8AC3E}">
        <p14:creationId xmlns:p14="http://schemas.microsoft.com/office/powerpoint/2010/main" val="3155048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96987" y="376298"/>
            <a:ext cx="11703762" cy="1819803"/>
          </a:xfrm>
        </p:spPr>
        <p:txBody>
          <a:bodyPr vert="horz" lIns="91440" tIns="45720" rIns="91440" bIns="45720" rtlCol="0">
            <a:noAutofit/>
          </a:bodyPr>
          <a:lstStyle/>
          <a:p>
            <a:r>
              <a:rPr lang="en-GB" sz="4000" b="1" dirty="0">
                <a:solidFill>
                  <a:srgbClr val="18A7E0"/>
                </a:solidFill>
                <a:latin typeface="+mn-lt"/>
              </a:rPr>
              <a:t>9. True or False? Exploiters often target children and young people who have not previously been involved with crime.</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4"/>
            <a:ext cx="5904749" cy="3386994"/>
          </a:xfrm>
        </p:spPr>
        <p:txBody>
          <a:bodyPr tIns="0" bIns="0">
            <a:normAutofit/>
          </a:bodyPr>
          <a:lstStyle/>
          <a:p>
            <a:pPr marL="98425" lvl="1" indent="0" fontAlgn="base">
              <a:buNone/>
            </a:pPr>
            <a:r>
              <a:rPr lang="en-GB" sz="3600" i="1" dirty="0">
                <a:solidFill>
                  <a:srgbClr val="18A7E0"/>
                </a:solidFill>
              </a:rPr>
              <a:t>True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sz="2800" dirty="0"/>
              <a:t>Children and young people who have not previously come to the attention of the police are often recruited in an attempt to minimise attention from law enforcement and other authorities.</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5061" r="5061"/>
          <a:stretch/>
        </p:blipFill>
        <p:spPr>
          <a:xfrm>
            <a:off x="5817654" y="1915621"/>
            <a:ext cx="6130227" cy="3849976"/>
          </a:xfrm>
          <a:prstGeom prst="rect">
            <a:avLst/>
          </a:prstGeom>
          <a:effectLst>
            <a:softEdge rad="533400"/>
          </a:effectLst>
        </p:spPr>
      </p:pic>
    </p:spTree>
    <p:extLst>
      <p:ext uri="{BB962C8B-B14F-4D97-AF65-F5344CB8AC3E}">
        <p14:creationId xmlns:p14="http://schemas.microsoft.com/office/powerpoint/2010/main" val="4235357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828320" y="1652448"/>
            <a:ext cx="10474680" cy="1078052"/>
          </a:xfrm>
        </p:spPr>
        <p:txBody>
          <a:bodyPr tIns="0" bIns="0">
            <a:normAutofit/>
          </a:bodyPr>
          <a:lstStyle/>
          <a:p>
            <a:pPr marL="0" indent="0" algn="ctr" fontAlgn="base">
              <a:buNone/>
            </a:pPr>
            <a:r>
              <a:rPr lang="en-GB" sz="3600" b="1" dirty="0"/>
              <a:t>If you are under 18 you will be less likely to be arrested for carrying a knife in public</a:t>
            </a: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3872362" y="557785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241" r="241"/>
          <a:stretch/>
        </p:blipFill>
        <p:spPr>
          <a:xfrm>
            <a:off x="3276600" y="2540723"/>
            <a:ext cx="5168187" cy="3245785"/>
          </a:xfrm>
          <a:prstGeom prst="rect">
            <a:avLst/>
          </a:prstGeom>
          <a:effectLst>
            <a:softEdge rad="533400"/>
          </a:effectLst>
        </p:spPr>
      </p:pic>
      <p:sp>
        <p:nvSpPr>
          <p:cNvPr id="8" name="Title 1">
            <a:extLst>
              <a:ext uri="{FF2B5EF4-FFF2-40B4-BE49-F238E27FC236}">
                <a16:creationId xmlns:a16="http://schemas.microsoft.com/office/drawing/2014/main" id="{B535F6F1-0EDF-2048-AEF2-41FB4E8A9ECD}"/>
              </a:ext>
            </a:extLst>
          </p:cNvPr>
          <p:cNvSpPr txBox="1">
            <a:spLocks/>
          </p:cNvSpPr>
          <p:nvPr/>
        </p:nvSpPr>
        <p:spPr>
          <a:xfrm>
            <a:off x="244119" y="326293"/>
            <a:ext cx="11703762" cy="14771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rgbClr val="18A7E0"/>
                </a:solidFill>
                <a:latin typeface="+mn-lt"/>
              </a:rPr>
              <a:t>10. True or False? </a:t>
            </a:r>
            <a:endParaRPr lang="en-US" sz="4000" b="1" dirty="0">
              <a:solidFill>
                <a:srgbClr val="18A7E0"/>
              </a:solidFill>
              <a:latin typeface="+mn-lt"/>
            </a:endParaRPr>
          </a:p>
        </p:txBody>
      </p:sp>
    </p:spTree>
    <p:extLst>
      <p:ext uri="{BB962C8B-B14F-4D97-AF65-F5344CB8AC3E}">
        <p14:creationId xmlns:p14="http://schemas.microsoft.com/office/powerpoint/2010/main" val="800602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96987" y="376298"/>
            <a:ext cx="11703762" cy="1819803"/>
          </a:xfrm>
        </p:spPr>
        <p:txBody>
          <a:bodyPr vert="horz" lIns="91440" tIns="45720" rIns="91440" bIns="45720" rtlCol="0">
            <a:noAutofit/>
          </a:bodyPr>
          <a:lstStyle/>
          <a:p>
            <a:r>
              <a:rPr lang="en-GB" sz="4000" b="1" dirty="0">
                <a:solidFill>
                  <a:srgbClr val="18A7E0"/>
                </a:solidFill>
                <a:latin typeface="+mn-lt"/>
              </a:rPr>
              <a:t>10. True or False? If you are under 18 you will be less likely to be arrested for carrying a knife in public</a:t>
            </a:r>
            <a:br>
              <a:rPr lang="en-GB" sz="4000" dirty="0"/>
            </a:b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19" y="2378604"/>
            <a:ext cx="5904749" cy="3849976"/>
          </a:xfrm>
        </p:spPr>
        <p:txBody>
          <a:bodyPr tIns="0" bIns="0">
            <a:normAutofit fontScale="92500" lnSpcReduction="20000"/>
          </a:bodyPr>
          <a:lstStyle/>
          <a:p>
            <a:pPr marL="98425" lvl="1" indent="0" fontAlgn="base">
              <a:buNone/>
            </a:pPr>
            <a:r>
              <a:rPr lang="en-GB" sz="3600" i="1" dirty="0">
                <a:solidFill>
                  <a:srgbClr val="18A7E0"/>
                </a:solidFill>
              </a:rPr>
              <a:t>False</a:t>
            </a:r>
            <a:r>
              <a:rPr lang="en-GB" i="1" dirty="0">
                <a:solidFill>
                  <a:srgbClr val="18A7E0"/>
                </a:solidFill>
              </a:rPr>
              <a:t> </a:t>
            </a:r>
          </a:p>
          <a:p>
            <a:pPr marL="555625" lvl="1" indent="-457200" fontAlgn="base">
              <a:buAutoNum type="alphaLcPeriod"/>
            </a:pPr>
            <a:endParaRPr lang="en-GB" i="1" dirty="0">
              <a:solidFill>
                <a:srgbClr val="18A7E0"/>
              </a:solidFill>
            </a:endParaRPr>
          </a:p>
          <a:p>
            <a:pPr marL="98425" lvl="1" indent="0" fontAlgn="base">
              <a:buNone/>
            </a:pPr>
            <a:r>
              <a:rPr lang="en-GB" sz="2800" dirty="0"/>
              <a:t>At the age of 10 you have reached the age of criminal responsibility. The laws about carrying a knife are very clear. The Prevention of Crime Act 1953 makes it illegal to possess a weapon in a public place. There are also offences under the Criminal Justice Act 1988 that cover possession of a knife or bladed article in public and a sub section concerned with having such an item on schools’ premises specifically.</a:t>
            </a:r>
          </a:p>
          <a:p>
            <a:pPr marL="0" indent="0" fontAlgn="base">
              <a:buNone/>
            </a:pPr>
            <a:endParaRPr lang="en-GB"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6836929" y="5515061"/>
            <a:ext cx="4091675" cy="1024698"/>
          </a:xfrm>
          <a:prstGeom prst="rect">
            <a:avLst/>
          </a:prstGeom>
        </p:spPr>
      </p:pic>
      <p:pic>
        <p:nvPicPr>
          <p:cNvPr id="6" name="Picture 5">
            <a:extLst>
              <a:ext uri="{FF2B5EF4-FFF2-40B4-BE49-F238E27FC236}">
                <a16:creationId xmlns:a16="http://schemas.microsoft.com/office/drawing/2014/main" id="{E33A27BD-2F2C-4E46-BE87-858EE677337F}"/>
              </a:ext>
            </a:extLst>
          </p:cNvPr>
          <p:cNvPicPr>
            <a:picLocks noChangeAspect="1"/>
          </p:cNvPicPr>
          <p:nvPr/>
        </p:nvPicPr>
        <p:blipFill>
          <a:blip r:embed="rId4"/>
          <a:srcRect l="241" r="241"/>
          <a:stretch/>
        </p:blipFill>
        <p:spPr>
          <a:xfrm>
            <a:off x="6209662" y="2012568"/>
            <a:ext cx="5576937" cy="3502493"/>
          </a:xfrm>
          <a:prstGeom prst="rect">
            <a:avLst/>
          </a:prstGeom>
          <a:effectLst>
            <a:softEdge rad="533400"/>
          </a:effectLst>
        </p:spPr>
      </p:pic>
    </p:spTree>
    <p:extLst>
      <p:ext uri="{BB962C8B-B14F-4D97-AF65-F5344CB8AC3E}">
        <p14:creationId xmlns:p14="http://schemas.microsoft.com/office/powerpoint/2010/main" val="1317695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75833" y="228600"/>
            <a:ext cx="7900265" cy="6351159"/>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r>
              <a:rPr lang="en-GB" sz="2000" b="1" dirty="0">
                <a:solidFill>
                  <a:srgbClr val="18A7E0"/>
                </a:solidFill>
              </a:rPr>
              <a:t> </a:t>
            </a:r>
            <a:endParaRPr lang="en-GB" sz="2000" dirty="0">
              <a:solidFill>
                <a:srgbClr val="18A7E0"/>
              </a:solidFill>
            </a:endParaRPr>
          </a:p>
          <a:p>
            <a:r>
              <a:rPr lang="en-US" sz="2000" dirty="0"/>
              <a:t>Childline: </a:t>
            </a:r>
            <a:r>
              <a:rPr lang="en-US" sz="2000" u="sng" dirty="0">
                <a:solidFill>
                  <a:srgbClr val="18A7E0"/>
                </a:solidFill>
              </a:rPr>
              <a:t>https://</a:t>
            </a:r>
            <a:r>
              <a:rPr lang="en-US" sz="2000" u="sng" dirty="0" err="1">
                <a:solidFill>
                  <a:srgbClr val="18A7E0"/>
                </a:solidFill>
              </a:rPr>
              <a:t>www.childline.org.uk</a:t>
            </a:r>
            <a:r>
              <a:rPr lang="en-US" sz="2000" u="sng" dirty="0">
                <a:solidFill>
                  <a:srgbClr val="18A7E0"/>
                </a:solidFill>
              </a:rPr>
              <a:t>/ </a:t>
            </a:r>
            <a:r>
              <a:rPr lang="en-US" sz="2000" dirty="0"/>
              <a:t>0800 1111 </a:t>
            </a:r>
          </a:p>
          <a:p>
            <a:r>
              <a:rPr lang="en-US" sz="2000" dirty="0"/>
              <a:t>Step Out @ </a:t>
            </a:r>
            <a:r>
              <a:rPr lang="en-US" sz="2000" dirty="0" err="1"/>
              <a:t>Donnington</a:t>
            </a:r>
            <a:r>
              <a:rPr lang="en-US" sz="2000" dirty="0"/>
              <a:t> Doorstep: </a:t>
            </a:r>
            <a:r>
              <a:rPr lang="en-US" sz="2000" u="sng" dirty="0">
                <a:solidFill>
                  <a:srgbClr val="18A7E0"/>
                </a:solidFill>
              </a:rPr>
              <a:t>http://</a:t>
            </a:r>
            <a:r>
              <a:rPr lang="en-US" sz="2000" u="sng" dirty="0" err="1">
                <a:solidFill>
                  <a:srgbClr val="18A7E0"/>
                </a:solidFill>
              </a:rPr>
              <a:t>www.donnington-doorstep.org.uk</a:t>
            </a:r>
            <a:r>
              <a:rPr lang="en-US" sz="2000" u="sng" dirty="0">
                <a:solidFill>
                  <a:srgbClr val="18A7E0"/>
                </a:solidFill>
              </a:rPr>
              <a:t>/step-out/about-step-out </a:t>
            </a:r>
          </a:p>
          <a:p>
            <a:r>
              <a:rPr lang="en-US" sz="2000" dirty="0"/>
              <a:t>What to do if you suspect someone in your community is a victim of cuckooing/exploitation:</a:t>
            </a:r>
          </a:p>
          <a:p>
            <a:pPr lvl="1"/>
            <a:r>
              <a:rPr lang="en-US" sz="2000" dirty="0"/>
              <a:t>Call the police on 101 (However, if you or your friends are ever in immediate danger the safest thing to do is call 999)</a:t>
            </a:r>
          </a:p>
          <a:p>
            <a:pPr lvl="1"/>
            <a:r>
              <a:rPr lang="en-US" sz="2000" dirty="0"/>
              <a:t>Make an anonymous report to </a:t>
            </a:r>
            <a:r>
              <a:rPr lang="en-US" sz="2000" dirty="0" err="1"/>
              <a:t>Crimestoppers</a:t>
            </a:r>
            <a:r>
              <a:rPr lang="en-US" sz="2000" dirty="0"/>
              <a:t> using either 0800 555 111 or the form online at </a:t>
            </a:r>
            <a:r>
              <a:rPr lang="en-US" sz="2000" u="sng" dirty="0">
                <a:solidFill>
                  <a:srgbClr val="18A7E0"/>
                </a:solidFill>
              </a:rPr>
              <a:t>https://</a:t>
            </a:r>
            <a:r>
              <a:rPr lang="en-US" sz="2000" u="sng" dirty="0" err="1">
                <a:solidFill>
                  <a:srgbClr val="18A7E0"/>
                </a:solidFill>
              </a:rPr>
              <a:t>crimestoppers-uk.org</a:t>
            </a:r>
            <a:r>
              <a:rPr lang="en-US" sz="2000" u="sng" dirty="0">
                <a:solidFill>
                  <a:srgbClr val="18A7E0"/>
                </a:solidFill>
              </a:rPr>
              <a:t>/give-information </a:t>
            </a: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4"/>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rotWithShape="1">
          <a:blip r:embed="rId3"/>
          <a:srcRect t="23185" b="23185"/>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212651" y="3742361"/>
            <a:ext cx="11979349" cy="2966633"/>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When we are worried about someone’s safety it is important that we raise our concerns. </a:t>
            </a:r>
          </a:p>
          <a:p>
            <a:pPr marL="0" indent="0">
              <a:buNone/>
            </a:pPr>
            <a:endParaRPr lang="en-GB" sz="1050" dirty="0"/>
          </a:p>
          <a:p>
            <a:pPr marL="0" indent="0">
              <a:buNone/>
            </a:pPr>
            <a:r>
              <a:rPr lang="en-GB" sz="2400" dirty="0"/>
              <a:t>Rob is very worried about the situation he finds Tyrone and himself in. Having a difficult conversation with a friend can be really challenging because you don’t know how the other person is going to react. </a:t>
            </a:r>
          </a:p>
          <a:p>
            <a:pPr marL="0" indent="0">
              <a:buNone/>
            </a:pPr>
            <a:endParaRPr lang="en-GB" sz="1050" dirty="0"/>
          </a:p>
          <a:p>
            <a:pPr marL="0" indent="0">
              <a:buNone/>
            </a:pPr>
            <a:r>
              <a:rPr lang="en-GB" sz="2400" dirty="0"/>
              <a:t>Having a difficult conversation with a trusted adult can also be really challenging, especially if you are not sure if raising your concerns will mean there are consequences for someone else.</a:t>
            </a:r>
            <a:endParaRPr lang="en-US" sz="2400" dirty="0"/>
          </a:p>
        </p:txBody>
      </p:sp>
      <p:pic>
        <p:nvPicPr>
          <p:cNvPr id="5" name="Picture 4" descr="A picture containing clock&#10;&#10;Description automatically generated">
            <a:extLst>
              <a:ext uri="{FF2B5EF4-FFF2-40B4-BE49-F238E27FC236}">
                <a16:creationId xmlns:a16="http://schemas.microsoft.com/office/drawing/2014/main" id="{AB3D7054-9B07-D64E-A1F8-2E7EB1CFFE7B}"/>
              </a:ext>
            </a:extLst>
          </p:cNvPr>
          <p:cNvPicPr>
            <a:picLocks noChangeAspect="1"/>
          </p:cNvPicPr>
          <p:nvPr/>
        </p:nvPicPr>
        <p:blipFill>
          <a:blip r:embed="rId4"/>
          <a:stretch>
            <a:fillRect/>
          </a:stretch>
        </p:blipFill>
        <p:spPr>
          <a:xfrm>
            <a:off x="8727669" y="-31738"/>
            <a:ext cx="3448406" cy="863601"/>
          </a:xfrm>
          <a:prstGeom prst="rect">
            <a:avLst/>
          </a:prstGeom>
          <a:solidFill>
            <a:schemeClr val="bg1">
              <a:alpha val="53000"/>
            </a:schemeClr>
          </a:solidFill>
        </p:spPr>
      </p:pic>
    </p:spTree>
    <p:extLst>
      <p:ext uri="{BB962C8B-B14F-4D97-AF65-F5344CB8AC3E}">
        <p14:creationId xmlns:p14="http://schemas.microsoft.com/office/powerpoint/2010/main" val="50303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 name="Rectangle 49">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lock&#10;&#10;Description automatically generated">
            <a:extLst>
              <a:ext uri="{FF2B5EF4-FFF2-40B4-BE49-F238E27FC236}">
                <a16:creationId xmlns:a16="http://schemas.microsoft.com/office/drawing/2014/main" id="{05ABE87F-D3BE-C844-945D-605D4ACD8873}"/>
              </a:ext>
            </a:extLst>
          </p:cNvPr>
          <p:cNvPicPr>
            <a:picLocks noChangeAspect="1"/>
          </p:cNvPicPr>
          <p:nvPr/>
        </p:nvPicPr>
        <p:blipFill rotWithShape="1">
          <a:blip r:embed="rId3">
            <a:alphaModFix/>
          </a:blip>
          <a:srcRect l="5314" r="54879"/>
          <a:stretch/>
        </p:blipFill>
        <p:spPr>
          <a:xfrm>
            <a:off x="7091679" y="40582"/>
            <a:ext cx="5100321" cy="3203163"/>
          </a:xfrm>
          <a:prstGeom prst="rect">
            <a:avLst/>
          </a:prstGeom>
          <a:solidFill>
            <a:schemeClr val="bg1">
              <a:alpha val="53000"/>
            </a:schemeClr>
          </a:solidFill>
          <a:effectLst>
            <a:softEdge rad="533400"/>
          </a:effectLst>
        </p:spPr>
      </p:pic>
      <p:pic>
        <p:nvPicPr>
          <p:cNvPr id="3" name="Picture 2" descr="A group of people posing for the camera&#10;&#10;Description automatically generated">
            <a:extLst>
              <a:ext uri="{FF2B5EF4-FFF2-40B4-BE49-F238E27FC236}">
                <a16:creationId xmlns:a16="http://schemas.microsoft.com/office/drawing/2014/main" id="{23CBF9E8-FFA8-BF4C-B273-7C2E36593E53}"/>
              </a:ext>
            </a:extLst>
          </p:cNvPr>
          <p:cNvPicPr>
            <a:picLocks noChangeAspect="1"/>
          </p:cNvPicPr>
          <p:nvPr/>
        </p:nvPicPr>
        <p:blipFill rotWithShape="1">
          <a:blip r:embed="rId4"/>
          <a:srcRect l="3072" r="4062" b="3"/>
          <a:stretch/>
        </p:blipFill>
        <p:spPr>
          <a:xfrm>
            <a:off x="6089904" y="2487166"/>
            <a:ext cx="6263640" cy="4215384"/>
          </a:xfrm>
          <a:prstGeom prst="rect">
            <a:avLst/>
          </a:prstGeom>
          <a:effectLst>
            <a:softEdge rad="533400"/>
          </a:effectLst>
        </p:spPr>
      </p:pic>
      <p:pic>
        <p:nvPicPr>
          <p:cNvPr id="63" name="Picture 51">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Content Placeholder 2">
            <a:extLst>
              <a:ext uri="{FF2B5EF4-FFF2-40B4-BE49-F238E27FC236}">
                <a16:creationId xmlns:a16="http://schemas.microsoft.com/office/drawing/2014/main" id="{C75A66A3-7909-4C42-A300-7055F1B4B56E}"/>
              </a:ext>
            </a:extLst>
          </p:cNvPr>
          <p:cNvSpPr>
            <a:spLocks noGrp="1"/>
          </p:cNvSpPr>
          <p:nvPr>
            <p:ph idx="1"/>
          </p:nvPr>
        </p:nvSpPr>
        <p:spPr>
          <a:xfrm>
            <a:off x="200427" y="1306088"/>
            <a:ext cx="6729708" cy="5396461"/>
          </a:xfrm>
        </p:spPr>
        <p:txBody>
          <a:bodyPr vert="horz" lIns="91440" tIns="45720" rIns="91440" bIns="45720" rtlCol="0" anchor="ctr">
            <a:normAutofit fontScale="77500" lnSpcReduction="20000"/>
          </a:bodyPr>
          <a:lstStyle/>
          <a:p>
            <a:pPr>
              <a:lnSpc>
                <a:spcPct val="80000"/>
              </a:lnSpc>
            </a:pPr>
            <a:r>
              <a:rPr lang="en-US" dirty="0">
                <a:solidFill>
                  <a:srgbClr val="000000"/>
                </a:solidFill>
              </a:rPr>
              <a:t>Remember, these people are here to help keep you safe and even if you are worried that you might get your friend into trouble </a:t>
            </a:r>
            <a:r>
              <a:rPr lang="en-US" b="1" dirty="0">
                <a:solidFill>
                  <a:srgbClr val="18A7E0"/>
                </a:solidFill>
              </a:rPr>
              <a:t>it is always better to ask a trusted adult for help rather than keep it to yourself. </a:t>
            </a:r>
          </a:p>
          <a:p>
            <a:pPr>
              <a:lnSpc>
                <a:spcPct val="80000"/>
              </a:lnSpc>
            </a:pPr>
            <a:endParaRPr lang="en-US" dirty="0">
              <a:solidFill>
                <a:srgbClr val="000000"/>
              </a:solidFill>
            </a:endParaRPr>
          </a:p>
          <a:p>
            <a:pPr>
              <a:lnSpc>
                <a:spcPct val="80000"/>
              </a:lnSpc>
            </a:pPr>
            <a:r>
              <a:rPr lang="en-US" dirty="0">
                <a:solidFill>
                  <a:srgbClr val="000000"/>
                </a:solidFill>
              </a:rPr>
              <a:t>For example, the trusted adult could refer Tyrone to </a:t>
            </a:r>
            <a:r>
              <a:rPr lang="en-US" b="1" dirty="0">
                <a:solidFill>
                  <a:srgbClr val="18A7E0"/>
                </a:solidFill>
              </a:rPr>
              <a:t>Safe</a:t>
            </a:r>
            <a:r>
              <a:rPr lang="en-US" dirty="0">
                <a:solidFill>
                  <a:srgbClr val="000000"/>
                </a:solidFill>
              </a:rPr>
              <a:t>.</a:t>
            </a:r>
          </a:p>
          <a:p>
            <a:pPr>
              <a:lnSpc>
                <a:spcPct val="80000"/>
              </a:lnSpc>
            </a:pPr>
            <a:endParaRPr lang="en-US" dirty="0">
              <a:solidFill>
                <a:srgbClr val="000000"/>
              </a:solidFill>
            </a:endParaRPr>
          </a:p>
          <a:p>
            <a:pPr>
              <a:lnSpc>
                <a:spcPct val="80000"/>
              </a:lnSpc>
            </a:pPr>
            <a:r>
              <a:rPr lang="en-US" dirty="0">
                <a:solidFill>
                  <a:srgbClr val="000000"/>
                </a:solidFill>
              </a:rPr>
              <a:t>Safe would then offer Tyrone some </a:t>
            </a:r>
            <a:r>
              <a:rPr lang="en-US" b="1" dirty="0">
                <a:solidFill>
                  <a:srgbClr val="18A7E0"/>
                </a:solidFill>
              </a:rPr>
              <a:t>1-2-1 sessions as he is a victim of crime</a:t>
            </a:r>
            <a:r>
              <a:rPr lang="en-US" dirty="0">
                <a:solidFill>
                  <a:srgbClr val="000000"/>
                </a:solidFill>
              </a:rPr>
              <a:t> (he has been exploited).  </a:t>
            </a:r>
          </a:p>
          <a:p>
            <a:pPr>
              <a:lnSpc>
                <a:spcPct val="80000"/>
              </a:lnSpc>
            </a:pPr>
            <a:endParaRPr lang="en-US" dirty="0">
              <a:solidFill>
                <a:srgbClr val="000000"/>
              </a:solidFill>
            </a:endParaRPr>
          </a:p>
          <a:p>
            <a:pPr>
              <a:lnSpc>
                <a:spcPct val="80000"/>
              </a:lnSpc>
            </a:pPr>
            <a:r>
              <a:rPr lang="en-US" dirty="0">
                <a:solidFill>
                  <a:srgbClr val="000000"/>
                </a:solidFill>
              </a:rPr>
              <a:t>These sessions could give </a:t>
            </a:r>
            <a:r>
              <a:rPr lang="en-US" b="1" dirty="0">
                <a:solidFill>
                  <a:srgbClr val="18A7E0"/>
                </a:solidFill>
              </a:rPr>
              <a:t>practical and emotional support</a:t>
            </a:r>
            <a:r>
              <a:rPr lang="en-US" dirty="0">
                <a:solidFill>
                  <a:srgbClr val="000000"/>
                </a:solidFill>
              </a:rPr>
              <a:t> to think through the ways in which he had been harmed by the experience and what he needed to move on </a:t>
            </a:r>
            <a:r>
              <a:rPr lang="en-US" b="1" dirty="0">
                <a:solidFill>
                  <a:srgbClr val="18A7E0"/>
                </a:solidFill>
              </a:rPr>
              <a:t>such as talking through the impact of the experience, or support in building relationships </a:t>
            </a:r>
            <a:r>
              <a:rPr lang="en-US" dirty="0">
                <a:solidFill>
                  <a:srgbClr val="000000"/>
                </a:solidFill>
              </a:rPr>
              <a:t>etc. </a:t>
            </a:r>
          </a:p>
          <a:p>
            <a:pPr>
              <a:lnSpc>
                <a:spcPct val="80000"/>
              </a:lnSpc>
            </a:pPr>
            <a:endParaRPr lang="en-US" dirty="0">
              <a:solidFill>
                <a:srgbClr val="000000"/>
              </a:solidFill>
            </a:endParaRPr>
          </a:p>
          <a:p>
            <a:pPr>
              <a:lnSpc>
                <a:spcPct val="80000"/>
              </a:lnSpc>
            </a:pPr>
            <a:r>
              <a:rPr lang="en-US" dirty="0">
                <a:solidFill>
                  <a:srgbClr val="000000"/>
                </a:solidFill>
              </a:rPr>
              <a:t>They can also </a:t>
            </a:r>
            <a:r>
              <a:rPr lang="en-US" b="1" dirty="0">
                <a:solidFill>
                  <a:srgbClr val="18A7E0"/>
                </a:solidFill>
              </a:rPr>
              <a:t>support him if he is already involved in the criminal justice system </a:t>
            </a:r>
            <a:r>
              <a:rPr lang="en-US" dirty="0">
                <a:solidFill>
                  <a:srgbClr val="000000"/>
                </a:solidFill>
              </a:rPr>
              <a:t>(for example if he has been arrested).  </a:t>
            </a:r>
          </a:p>
        </p:txBody>
      </p:sp>
      <p:sp>
        <p:nvSpPr>
          <p:cNvPr id="27" name="Title 3">
            <a:extLst>
              <a:ext uri="{FF2B5EF4-FFF2-40B4-BE49-F238E27FC236}">
                <a16:creationId xmlns:a16="http://schemas.microsoft.com/office/drawing/2014/main" id="{E5A6A856-4046-9340-8373-474C9A9610BC}"/>
              </a:ext>
            </a:extLst>
          </p:cNvPr>
          <p:cNvSpPr>
            <a:spLocks noGrp="1"/>
          </p:cNvSpPr>
          <p:nvPr>
            <p:ph type="title"/>
          </p:nvPr>
        </p:nvSpPr>
        <p:spPr>
          <a:xfrm>
            <a:off x="314887" y="315489"/>
            <a:ext cx="6034720" cy="675111"/>
          </a:xfrm>
        </p:spPr>
        <p:txBody>
          <a:bodyPr>
            <a:normAutofit fontScale="90000"/>
          </a:bodyPr>
          <a:lstStyle/>
          <a:p>
            <a:r>
              <a:rPr lang="en-US" b="1" dirty="0">
                <a:solidFill>
                  <a:srgbClr val="18A7E0"/>
                </a:solidFill>
                <a:latin typeface="+mn-lt"/>
              </a:rPr>
              <a:t>Speaking to Trusted Adults</a:t>
            </a:r>
          </a:p>
        </p:txBody>
      </p:sp>
    </p:spTree>
    <p:extLst>
      <p:ext uri="{BB962C8B-B14F-4D97-AF65-F5344CB8AC3E}">
        <p14:creationId xmlns:p14="http://schemas.microsoft.com/office/powerpoint/2010/main" val="15377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3"/>
          <a:srcRect l="7873" r="7873"/>
          <a:stretch/>
        </p:blipFill>
        <p:spPr>
          <a:xfrm>
            <a:off x="6479158" y="-1"/>
            <a:ext cx="5880481" cy="3957521"/>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197384"/>
            <a:ext cx="6896331" cy="5397080"/>
          </a:xfrm>
        </p:spPr>
        <p:txBody>
          <a:bodyPr vert="horz" lIns="91440" tIns="45720" rIns="91440" bIns="45720" rtlCol="0" anchor="ctr">
            <a:normAutofit fontScale="92500"/>
          </a:bodyPr>
          <a:lstStyle/>
          <a:p>
            <a:r>
              <a:rPr lang="en-GB" dirty="0"/>
              <a:t>When having these difficult conversations, it can be really helpful to have a script in your mind, so that you say everything you need to (with confidence!). You can start a difficult conversation like this:</a:t>
            </a:r>
          </a:p>
          <a:p>
            <a:pPr marL="914400" lvl="1" indent="-457200">
              <a:buAutoNum type="arabicPeriod"/>
            </a:pPr>
            <a:r>
              <a:rPr lang="en-GB" dirty="0">
                <a:solidFill>
                  <a:srgbClr val="18A7E0"/>
                </a:solidFill>
              </a:rPr>
              <a:t>I have something to tell you...</a:t>
            </a:r>
          </a:p>
          <a:p>
            <a:pPr marL="914400" lvl="1" indent="-457200">
              <a:buAutoNum type="arabicPeriod"/>
            </a:pPr>
            <a:r>
              <a:rPr lang="en-GB" dirty="0">
                <a:solidFill>
                  <a:srgbClr val="18A7E0"/>
                </a:solidFill>
              </a:rPr>
              <a:t>Here’s what I’m afraid will happen when I tell you...</a:t>
            </a:r>
          </a:p>
          <a:p>
            <a:pPr marL="914400" lvl="1" indent="-457200">
              <a:buAutoNum type="arabicPeriod"/>
            </a:pPr>
            <a:r>
              <a:rPr lang="en-GB" dirty="0">
                <a:solidFill>
                  <a:srgbClr val="18A7E0"/>
                </a:solidFill>
              </a:rPr>
              <a:t>Here’s what I want to have happen...</a:t>
            </a:r>
          </a:p>
          <a:p>
            <a:pPr marL="914400" lvl="1" indent="-457200">
              <a:buAutoNum type="arabicPeriod"/>
            </a:pPr>
            <a:r>
              <a:rPr lang="en-GB" dirty="0">
                <a:solidFill>
                  <a:srgbClr val="18A7E0"/>
                </a:solidFill>
              </a:rPr>
              <a:t>Here’s what I have to tell you...</a:t>
            </a:r>
          </a:p>
          <a:p>
            <a:pPr marL="457200" lvl="1" indent="0">
              <a:buNone/>
            </a:pPr>
            <a:endParaRPr lang="en-GB" dirty="0"/>
          </a:p>
          <a:p>
            <a:r>
              <a:rPr lang="en-GB" dirty="0"/>
              <a:t>Work with a partner to script two ‘difficult conversations’. </a:t>
            </a:r>
          </a:p>
          <a:p>
            <a:pPr marL="914400" lvl="1" indent="-457200">
              <a:buAutoNum type="arabicPeriod"/>
            </a:pPr>
            <a:r>
              <a:rPr lang="en-GB" dirty="0"/>
              <a:t>How Rob could raise his concerns with Tyrone.</a:t>
            </a:r>
            <a:endParaRPr lang="en-US" b="1" dirty="0">
              <a:solidFill>
                <a:srgbClr val="18A7E0"/>
              </a:solidFill>
            </a:endParaRPr>
          </a:p>
          <a:p>
            <a:pPr marL="914400" lvl="1" indent="-457200">
              <a:buAutoNum type="arabicPeriod"/>
            </a:pPr>
            <a:r>
              <a:rPr lang="en-US" dirty="0"/>
              <a:t>How Rob could approach a trusted adult for help.</a:t>
            </a:r>
            <a:endParaRPr lang="en-GB" dirty="0"/>
          </a:p>
        </p:txBody>
      </p:sp>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4"/>
          <a:srcRect l="241" r="241"/>
          <a:stretch/>
        </p:blipFill>
        <p:spPr>
          <a:xfrm>
            <a:off x="6479158" y="3005385"/>
            <a:ext cx="5880481" cy="3693128"/>
          </a:xfrm>
          <a:prstGeom prst="rect">
            <a:avLst/>
          </a:prstGeom>
          <a:effectLst>
            <a:softEdge rad="533400"/>
          </a:effectLst>
        </p:spPr>
      </p:pic>
    </p:spTree>
    <p:extLst>
      <p:ext uri="{BB962C8B-B14F-4D97-AF65-F5344CB8AC3E}">
        <p14:creationId xmlns:p14="http://schemas.microsoft.com/office/powerpoint/2010/main" val="241229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4994" r="4994"/>
          <a:stretch/>
        </p:blipFill>
        <p:spPr>
          <a:xfrm>
            <a:off x="6055868" y="-139879"/>
            <a:ext cx="6261330" cy="3932313"/>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2" y="154509"/>
            <a:ext cx="5847875" cy="874512"/>
          </a:xfrm>
        </p:spPr>
        <p:txBody>
          <a:bodyPr vert="horz" lIns="91440" tIns="45720" rIns="91440" bIns="45720" rtlCol="0">
            <a:normAutofit/>
          </a:bodyPr>
          <a:lstStyle/>
          <a:p>
            <a:r>
              <a:rPr lang="en-US" sz="4000"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882317"/>
            <a:ext cx="5889162" cy="5820234"/>
          </a:xfrm>
        </p:spPr>
        <p:txBody>
          <a:bodyPr vert="horz" lIns="91440" tIns="45720" rIns="91440" bIns="45720" rtlCol="0" anchor="ctr">
            <a:normAutofit fontScale="92500" lnSpcReduction="10000"/>
          </a:bodyPr>
          <a:lstStyle/>
          <a:p>
            <a:r>
              <a:rPr lang="en-GB" sz="2000" dirty="0"/>
              <a:t>You and your partner will practice reading your script twice. You will switch parts so you both get a chance to practice being the speaker and the listener. It is really important that when you are having a difficult conversation that you are as confident and assertive as possible.</a:t>
            </a:r>
          </a:p>
          <a:p>
            <a:r>
              <a:rPr lang="en-GB" sz="2000" dirty="0"/>
              <a:t>You can do this by:</a:t>
            </a:r>
          </a:p>
          <a:p>
            <a:pPr lvl="1"/>
            <a:r>
              <a:rPr lang="en-GB" sz="1600" dirty="0"/>
              <a:t>making eye contact with the person </a:t>
            </a:r>
          </a:p>
          <a:p>
            <a:pPr lvl="1"/>
            <a:r>
              <a:rPr lang="en-GB" sz="1600" dirty="0"/>
              <a:t>keeping your arms unfolded</a:t>
            </a:r>
          </a:p>
          <a:p>
            <a:pPr lvl="1"/>
            <a:r>
              <a:rPr lang="en-GB" sz="1600" dirty="0"/>
              <a:t>standing up straight </a:t>
            </a:r>
          </a:p>
          <a:p>
            <a:pPr lvl="1"/>
            <a:r>
              <a:rPr lang="en-GB" sz="1600" dirty="0"/>
              <a:t>speaking in a calm way</a:t>
            </a:r>
          </a:p>
          <a:p>
            <a:pPr lvl="1"/>
            <a:r>
              <a:rPr lang="en-GB" sz="1600" dirty="0"/>
              <a:t>speaking slowly, and remembering to breathe </a:t>
            </a:r>
          </a:p>
          <a:p>
            <a:pPr lvl="1"/>
            <a:r>
              <a:rPr lang="en-GB" sz="1600" dirty="0"/>
              <a:t>taking a deep breath if you feel anxious </a:t>
            </a:r>
          </a:p>
          <a:p>
            <a:pPr lvl="1"/>
            <a:r>
              <a:rPr lang="en-GB" sz="1600" dirty="0"/>
              <a:t>being firm and sometimes repeating your point, calmly</a:t>
            </a:r>
          </a:p>
          <a:p>
            <a:pPr lvl="1"/>
            <a:endParaRPr lang="en-GB" sz="1600" dirty="0"/>
          </a:p>
          <a:p>
            <a:r>
              <a:rPr lang="en-GB" sz="2000" dirty="0"/>
              <a:t>If you are playing the part of the friend who is being spoken to, it is important that you also show you are a good friend and listener by: </a:t>
            </a:r>
          </a:p>
          <a:p>
            <a:pPr lvl="1"/>
            <a:r>
              <a:rPr lang="en-GB" sz="1600" dirty="0"/>
              <a:t>making eye contact</a:t>
            </a:r>
          </a:p>
          <a:p>
            <a:pPr lvl="1"/>
            <a:r>
              <a:rPr lang="en-GB" sz="1600" dirty="0"/>
              <a:t>listening to the points your friend is making without interrupting </a:t>
            </a:r>
          </a:p>
          <a:p>
            <a:pPr lvl="1"/>
            <a:r>
              <a:rPr lang="en-GB" sz="1600" dirty="0"/>
              <a:t>waiting your turn to speak</a:t>
            </a:r>
          </a:p>
          <a:p>
            <a:pPr lvl="1"/>
            <a:r>
              <a:rPr lang="en-GB" sz="1600" dirty="0"/>
              <a:t>making sure your body language is positive - e.g. facing the person (not away from them)</a:t>
            </a:r>
          </a:p>
        </p:txBody>
      </p:sp>
      <p:pic>
        <p:nvPicPr>
          <p:cNvPr id="6" name="Picture 5">
            <a:extLst>
              <a:ext uri="{FF2B5EF4-FFF2-40B4-BE49-F238E27FC236}">
                <a16:creationId xmlns:a16="http://schemas.microsoft.com/office/drawing/2014/main" id="{4DB92202-0B4C-B246-96E5-EC7282C1A132}"/>
              </a:ext>
            </a:extLst>
          </p:cNvPr>
          <p:cNvPicPr>
            <a:picLocks noChangeAspect="1"/>
          </p:cNvPicPr>
          <p:nvPr/>
        </p:nvPicPr>
        <p:blipFill>
          <a:blip r:embed="rId4"/>
          <a:srcRect l="8160" r="8160"/>
          <a:stretch/>
        </p:blipFill>
        <p:spPr>
          <a:xfrm>
            <a:off x="6116644" y="2613882"/>
            <a:ext cx="6075355" cy="4088670"/>
          </a:xfrm>
          <a:prstGeom prst="rect">
            <a:avLst/>
          </a:prstGeom>
          <a:effectLst>
            <a:softEdge rad="533400"/>
          </a:effectLst>
        </p:spPr>
      </p:pic>
    </p:spTree>
    <p:extLst>
      <p:ext uri="{BB962C8B-B14F-4D97-AF65-F5344CB8AC3E}">
        <p14:creationId xmlns:p14="http://schemas.microsoft.com/office/powerpoint/2010/main" val="3561101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863D06-DF04-F045-8A10-C65936AD8086}"/>
              </a:ext>
            </a:extLst>
          </p:cNvPr>
          <p:cNvPicPr>
            <a:picLocks noChangeAspect="1"/>
          </p:cNvPicPr>
          <p:nvPr/>
        </p:nvPicPr>
        <p:blipFill>
          <a:blip r:embed="rId3"/>
          <a:srcRect t="15882" b="15882"/>
          <a:stretch/>
        </p:blipFill>
        <p:spPr>
          <a:xfrm>
            <a:off x="0" y="-40324"/>
            <a:ext cx="12192001" cy="4666928"/>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612548" y="4626603"/>
            <a:ext cx="2966902" cy="869811"/>
          </a:xfrm>
        </p:spPr>
        <p:txBody>
          <a:bodyPr vert="horz" lIns="91440" tIns="45720" rIns="91440" bIns="45720" rtlCol="0">
            <a:normAutofit fontScale="90000"/>
          </a:bodyPr>
          <a:lstStyle/>
          <a:p>
            <a:r>
              <a:rPr lang="en-GB" sz="4000" b="1" dirty="0">
                <a:solidFill>
                  <a:srgbClr val="18A7E0"/>
                </a:solidFill>
                <a:latin typeface="+mn-lt"/>
              </a:rPr>
              <a:t>Activity Three</a:t>
            </a:r>
            <a:endParaRPr lang="en-US" sz="4000"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38124" y="5293545"/>
            <a:ext cx="11715750" cy="1421928"/>
          </a:xfrm>
        </p:spPr>
        <p:txBody>
          <a:bodyPr vert="horz" wrap="square" lIns="91440" tIns="45720" rIns="91440" bIns="45720" rtlCol="0" anchor="ctr">
            <a:spAutoFit/>
          </a:bodyPr>
          <a:lstStyle/>
          <a:p>
            <a:pPr marL="0" indent="0" algn="ctr">
              <a:buNone/>
            </a:pPr>
            <a:r>
              <a:rPr lang="en-GB" sz="2400" dirty="0">
                <a:solidFill>
                  <a:srgbClr val="000000"/>
                </a:solidFill>
              </a:rPr>
              <a:t>Over the past couple of lessons you have learnt about exploitation. Exploitation and criminal activity can be linked and you need to be aware of this. Complete the quiz on the next slides which is going to see what you might already know and help you to learn some key information on crime related to exploitation. </a:t>
            </a:r>
          </a:p>
        </p:txBody>
      </p:sp>
      <p:pic>
        <p:nvPicPr>
          <p:cNvPr id="18" name="Picture 17" descr="A picture containing clock&#10;&#10;Description automatically generated">
            <a:extLst>
              <a:ext uri="{FF2B5EF4-FFF2-40B4-BE49-F238E27FC236}">
                <a16:creationId xmlns:a16="http://schemas.microsoft.com/office/drawing/2014/main" id="{2B6AA47D-BAAE-1141-8DD0-FE9ABF2728FF}"/>
              </a:ext>
            </a:extLst>
          </p:cNvPr>
          <p:cNvPicPr>
            <a:picLocks noChangeAspect="1"/>
          </p:cNvPicPr>
          <p:nvPr/>
        </p:nvPicPr>
        <p:blipFill>
          <a:blip r:embed="rId4"/>
          <a:stretch>
            <a:fillRect/>
          </a:stretch>
        </p:blipFill>
        <p:spPr>
          <a:xfrm>
            <a:off x="-3" y="3802516"/>
            <a:ext cx="3290624" cy="824087"/>
          </a:xfrm>
          <a:prstGeom prst="rect">
            <a:avLst/>
          </a:prstGeom>
        </p:spPr>
      </p:pic>
    </p:spTree>
    <p:extLst>
      <p:ext uri="{BB962C8B-B14F-4D97-AF65-F5344CB8AC3E}">
        <p14:creationId xmlns:p14="http://schemas.microsoft.com/office/powerpoint/2010/main" val="725416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287922"/>
            <a:ext cx="9471380" cy="839689"/>
          </a:xfrm>
        </p:spPr>
        <p:txBody>
          <a:bodyPr vert="horz" lIns="91440" tIns="45720" rIns="91440" bIns="45720" rtlCol="0">
            <a:normAutofit/>
          </a:bodyPr>
          <a:lstStyle/>
          <a:p>
            <a:r>
              <a:rPr lang="en-GB" sz="4000" b="1" dirty="0">
                <a:solidFill>
                  <a:srgbClr val="18A7E0"/>
                </a:solidFill>
                <a:latin typeface="+mn-lt"/>
              </a:rPr>
              <a:t>1. What is the best definition of cuckooing?</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312620"/>
            <a:ext cx="5791680" cy="5326135"/>
          </a:xfrm>
        </p:spPr>
        <p:txBody>
          <a:bodyPr tIns="0" bIns="0">
            <a:normAutofit fontScale="92500" lnSpcReduction="20000"/>
          </a:bodyPr>
          <a:lstStyle/>
          <a:p>
            <a:pPr marL="0" indent="0" fontAlgn="base">
              <a:buNone/>
            </a:pPr>
            <a:r>
              <a:rPr lang="en-GB" dirty="0"/>
              <a:t>Write your answers on the sheet.</a:t>
            </a:r>
          </a:p>
          <a:p>
            <a:pPr marL="0" lvl="0" indent="0" fontAlgn="base">
              <a:buNone/>
            </a:pPr>
            <a:endParaRPr lang="en-GB" dirty="0"/>
          </a:p>
          <a:p>
            <a:pPr marL="577850" lvl="1" indent="-395288" fontAlgn="base">
              <a:buAutoNum type="alphaLcPeriod"/>
            </a:pPr>
            <a:r>
              <a:rPr lang="en-GB" dirty="0"/>
              <a:t>A form of exploitation where people take over a person’s home and use the property to facilitate crime and further exploitation. It takes the name from cuckoos who take over the nests of other birds.</a:t>
            </a:r>
          </a:p>
          <a:p>
            <a:pPr marL="577850" lvl="1" indent="-395288" fontAlgn="base">
              <a:buAutoNum type="alphaLcPeriod"/>
            </a:pPr>
            <a:endParaRPr lang="en-GB" dirty="0"/>
          </a:p>
          <a:p>
            <a:pPr marL="577850" lvl="1" indent="-395288" fontAlgn="base">
              <a:buAutoNum type="alphaLcPeriod"/>
            </a:pPr>
            <a:r>
              <a:rPr lang="en-GB" dirty="0"/>
              <a:t>Freely inviting someone to use your property to facilitate crime and exploitation. It takes the name from cuckoos who are invited into the nests of other birds.</a:t>
            </a:r>
          </a:p>
          <a:p>
            <a:pPr marL="577850" lvl="1" indent="-395288" fontAlgn="base">
              <a:buAutoNum type="alphaLcPeriod"/>
            </a:pPr>
            <a:endParaRPr lang="en-GB" dirty="0"/>
          </a:p>
          <a:p>
            <a:pPr marL="577850" lvl="1" indent="-395288" fontAlgn="base">
              <a:buAutoNum type="alphaLcPeriod"/>
            </a:pPr>
            <a:r>
              <a:rPr lang="en-GB" dirty="0"/>
              <a:t>A form of exploitation where people take over a vulnerable person’s home and use the property to facilitate crime and further exploitation. It takes the name from cuckoos who take over the nests of other birds.</a:t>
            </a:r>
          </a:p>
          <a:p>
            <a:pPr marL="457200" lvl="1" indent="0" fontAlgn="base">
              <a:buNone/>
            </a:pPr>
            <a:endParaRPr lang="en-GB" dirty="0"/>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3"/>
          <a:stretch>
            <a:fillRect/>
          </a:stretch>
        </p:blipFill>
        <p:spPr>
          <a:xfrm>
            <a:off x="7011342" y="4952796"/>
            <a:ext cx="4091675" cy="1024698"/>
          </a:xfrm>
          <a:prstGeom prst="rect">
            <a:avLst/>
          </a:prstGeom>
        </p:spPr>
      </p:pic>
      <p:pic>
        <p:nvPicPr>
          <p:cNvPr id="7" name="Picture 6">
            <a:extLst>
              <a:ext uri="{FF2B5EF4-FFF2-40B4-BE49-F238E27FC236}">
                <a16:creationId xmlns:a16="http://schemas.microsoft.com/office/drawing/2014/main" id="{FA1097D0-F526-E14A-AB8D-925F02EBB693}"/>
              </a:ext>
            </a:extLst>
          </p:cNvPr>
          <p:cNvPicPr>
            <a:picLocks noChangeAspect="1"/>
          </p:cNvPicPr>
          <p:nvPr/>
        </p:nvPicPr>
        <p:blipFill>
          <a:blip r:embed="rId4"/>
          <a:srcRect l="4996" r="4996"/>
          <a:stretch/>
        </p:blipFill>
        <p:spPr>
          <a:xfrm>
            <a:off x="5928858" y="1019345"/>
            <a:ext cx="6263142" cy="3933451"/>
          </a:xfrm>
          <a:prstGeom prst="rect">
            <a:avLst/>
          </a:prstGeom>
          <a:effectLst>
            <a:softEdge rad="533400"/>
          </a:effectLst>
        </p:spPr>
      </p:pic>
    </p:spTree>
    <p:extLst>
      <p:ext uri="{BB962C8B-B14F-4D97-AF65-F5344CB8AC3E}">
        <p14:creationId xmlns:p14="http://schemas.microsoft.com/office/powerpoint/2010/main" val="191994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0774CF-6169-40C1-9686-B2E950AD1BC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0AEB6E8-50CD-47FE-9A2A-E3AC73386FAD}">
  <ds:schemaRefs>
    <ds:schemaRef ds:uri="http://schemas.microsoft.com/sharepoint/v3/contenttype/forms"/>
  </ds:schemaRefs>
</ds:datastoreItem>
</file>

<file path=customXml/itemProps3.xml><?xml version="1.0" encoding="utf-8"?>
<ds:datastoreItem xmlns:ds="http://schemas.openxmlformats.org/officeDocument/2006/customXml" ds:itemID="{FAF39665-A0BE-4459-8918-8F1A9E259E52}"/>
</file>

<file path=docProps/app.xml><?xml version="1.0" encoding="utf-8"?>
<Properties xmlns="http://schemas.openxmlformats.org/officeDocument/2006/extended-properties" xmlns:vt="http://schemas.openxmlformats.org/officeDocument/2006/docPropsVTypes">
  <TotalTime>1964</TotalTime>
  <Words>2548</Words>
  <Application>Microsoft Office PowerPoint</Application>
  <PresentationFormat>Widescreen</PresentationFormat>
  <Paragraphs>250</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Times New Roman</vt:lpstr>
      <vt:lpstr>Office Theme</vt:lpstr>
      <vt:lpstr>Exploitation Rob and Tyrone – Lesson Three</vt:lpstr>
      <vt:lpstr>Learning Aims</vt:lpstr>
      <vt:lpstr>Supporting You</vt:lpstr>
      <vt:lpstr>PowerPoint Presentation</vt:lpstr>
      <vt:lpstr>Speaking to Trusted Adults</vt:lpstr>
      <vt:lpstr>Activity One</vt:lpstr>
      <vt:lpstr>Activity Two</vt:lpstr>
      <vt:lpstr>Activity Three</vt:lpstr>
      <vt:lpstr>1. What is the best definition of cuckooing?</vt:lpstr>
      <vt:lpstr>1. What is the best definition of cuckooing?</vt:lpstr>
      <vt:lpstr>2. Who is most vulnerable to being exploited through cuckooing?</vt:lpstr>
      <vt:lpstr>2. Who is most vulnerable to being exploited through cuckooing?</vt:lpstr>
      <vt:lpstr>PowerPoint Presentation</vt:lpstr>
      <vt:lpstr>3. Exploiters use many techniques to gain access to a vulnerable person’s home. Which of the following is not typically one of their methods. </vt:lpstr>
      <vt:lpstr>PowerPoint Presentation</vt:lpstr>
      <vt:lpstr>PowerPoint Presentation</vt:lpstr>
      <vt:lpstr>PowerPoint Presentation</vt:lpstr>
      <vt:lpstr>PowerPoint Presentation</vt:lpstr>
      <vt:lpstr>PowerPoint Presentation</vt:lpstr>
      <vt:lpstr>6. True or False? County lines are just an inner-city problem?</vt:lpstr>
      <vt:lpstr>PowerPoint Presentation</vt:lpstr>
      <vt:lpstr>PowerPoint Presentation</vt:lpstr>
      <vt:lpstr>PowerPoint Presentation</vt:lpstr>
      <vt:lpstr>PowerPoint Presentation</vt:lpstr>
      <vt:lpstr>PowerPoint Presentation</vt:lpstr>
      <vt:lpstr>9. True or False? Exploiters often target children and young people who have not previously been involved with crime.</vt:lpstr>
      <vt:lpstr>PowerPoint Presentation</vt:lpstr>
      <vt:lpstr>10. True or False? If you are under 18 you will be less likely to be arrested for carrying a knife in public </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Three</dc:title>
  <dc:creator>Elaine Halls</dc:creator>
  <cp:lastModifiedBy>Chloe Purcell</cp:lastModifiedBy>
  <cp:revision>22</cp:revision>
  <dcterms:created xsi:type="dcterms:W3CDTF">2020-11-01T17:01:52Z</dcterms:created>
  <dcterms:modified xsi:type="dcterms:W3CDTF">2020-11-12T08:46:31Z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